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15" r:id="rId1"/>
    <p:sldMasterId id="2147483764" r:id="rId2"/>
  </p:sldMasterIdLst>
  <p:notesMasterIdLst>
    <p:notesMasterId r:id="rId66"/>
  </p:notesMasterIdLst>
  <p:sldIdLst>
    <p:sldId id="1154" r:id="rId3"/>
    <p:sldId id="1085" r:id="rId4"/>
    <p:sldId id="1088" r:id="rId5"/>
    <p:sldId id="1089" r:id="rId6"/>
    <p:sldId id="1091" r:id="rId7"/>
    <p:sldId id="1125" r:id="rId8"/>
    <p:sldId id="1090" r:id="rId9"/>
    <p:sldId id="1129" r:id="rId10"/>
    <p:sldId id="1130" r:id="rId11"/>
    <p:sldId id="1120" r:id="rId12"/>
    <p:sldId id="1126" r:id="rId13"/>
    <p:sldId id="1127" r:id="rId14"/>
    <p:sldId id="1128" r:id="rId15"/>
    <p:sldId id="1092" r:id="rId16"/>
    <p:sldId id="1093" r:id="rId17"/>
    <p:sldId id="1131" r:id="rId18"/>
    <p:sldId id="1132" r:id="rId19"/>
    <p:sldId id="1094" r:id="rId20"/>
    <p:sldId id="1095" r:id="rId21"/>
    <p:sldId id="1096" r:id="rId22"/>
    <p:sldId id="1097" r:id="rId23"/>
    <p:sldId id="1098" r:id="rId24"/>
    <p:sldId id="1099" r:id="rId25"/>
    <p:sldId id="1133" r:id="rId26"/>
    <p:sldId id="1135" r:id="rId27"/>
    <p:sldId id="1134" r:id="rId28"/>
    <p:sldId id="1136" r:id="rId29"/>
    <p:sldId id="1137" r:id="rId30"/>
    <p:sldId id="1103" r:id="rId31"/>
    <p:sldId id="1104" r:id="rId32"/>
    <p:sldId id="1105" r:id="rId33"/>
    <p:sldId id="1106" r:id="rId34"/>
    <p:sldId id="1107" r:id="rId35"/>
    <p:sldId id="1110" r:id="rId36"/>
    <p:sldId id="1114" r:id="rId37"/>
    <p:sldId id="1115" r:id="rId38"/>
    <p:sldId id="1116" r:id="rId39"/>
    <p:sldId id="1138" r:id="rId40"/>
    <p:sldId id="1139" r:id="rId41"/>
    <p:sldId id="1140" r:id="rId42"/>
    <p:sldId id="1141" r:id="rId43"/>
    <p:sldId id="1142" r:id="rId44"/>
    <p:sldId id="1108" r:id="rId45"/>
    <p:sldId id="1143" r:id="rId46"/>
    <p:sldId id="1109" r:id="rId47"/>
    <p:sldId id="1144" r:id="rId48"/>
    <p:sldId id="1112" r:id="rId49"/>
    <p:sldId id="1155" r:id="rId50"/>
    <p:sldId id="1145" r:id="rId51"/>
    <p:sldId id="1156" r:id="rId52"/>
    <p:sldId id="1111" r:id="rId53"/>
    <p:sldId id="1157" r:id="rId54"/>
    <p:sldId id="1146" r:id="rId55"/>
    <p:sldId id="1158" r:id="rId56"/>
    <p:sldId id="1113" r:id="rId57"/>
    <p:sldId id="1119" r:id="rId58"/>
    <p:sldId id="1147" r:id="rId59"/>
    <p:sldId id="1149" r:id="rId60"/>
    <p:sldId id="1150" r:id="rId61"/>
    <p:sldId id="1151" r:id="rId62"/>
    <p:sldId id="1152" r:id="rId63"/>
    <p:sldId id="1153" r:id="rId64"/>
    <p:sldId id="1148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otstrap" id="{5ED98398-91E1-4F8C-9B63-01C30566595A}">
          <p14:sldIdLst>
            <p14:sldId id="1154"/>
            <p14:sldId id="1085"/>
          </p14:sldIdLst>
        </p14:section>
        <p14:section name="Presentación" id="{48792959-199A-40BB-AB17-EF97D2701B05}">
          <p14:sldIdLst>
            <p14:sldId id="1088"/>
            <p14:sldId id="1089"/>
            <p14:sldId id="1091"/>
            <p14:sldId id="1125"/>
            <p14:sldId id="1090"/>
            <p14:sldId id="1129"/>
            <p14:sldId id="1130"/>
            <p14:sldId id="1120"/>
          </p14:sldIdLst>
        </p14:section>
        <p14:section name="Maquetación: grid" id="{8BB2C31B-0850-4396-8FA9-820324423E9E}">
          <p14:sldIdLst>
            <p14:sldId id="1126"/>
            <p14:sldId id="1127"/>
            <p14:sldId id="1128"/>
            <p14:sldId id="1092"/>
            <p14:sldId id="1093"/>
            <p14:sldId id="1131"/>
            <p14:sldId id="1132"/>
            <p14:sldId id="1094"/>
            <p14:sldId id="1095"/>
            <p14:sldId id="1096"/>
            <p14:sldId id="1097"/>
            <p14:sldId id="1098"/>
            <p14:sldId id="1099"/>
            <p14:sldId id="1133"/>
            <p14:sldId id="1135"/>
            <p14:sldId id="1134"/>
          </p14:sldIdLst>
        </p14:section>
        <p14:section name="Elementos de CSS" id="{9F2F3523-E6BB-4F0C-AE12-47C0570DC618}">
          <p14:sldIdLst>
            <p14:sldId id="1136"/>
            <p14:sldId id="1137"/>
            <p14:sldId id="1103"/>
            <p14:sldId id="1104"/>
            <p14:sldId id="1105"/>
            <p14:sldId id="1106"/>
            <p14:sldId id="1107"/>
            <p14:sldId id="1110"/>
            <p14:sldId id="1114"/>
            <p14:sldId id="1115"/>
            <p14:sldId id="1116"/>
            <p14:sldId id="1138"/>
            <p14:sldId id="1139"/>
            <p14:sldId id="1140"/>
            <p14:sldId id="1141"/>
            <p14:sldId id="1142"/>
            <p14:sldId id="1108"/>
          </p14:sldIdLst>
        </p14:section>
        <p14:section name="Componentes" id="{E73FF008-BA67-4DB3-AAE6-45A065E9E7D0}">
          <p14:sldIdLst>
            <p14:sldId id="1143"/>
            <p14:sldId id="1109"/>
            <p14:sldId id="1144"/>
            <p14:sldId id="1112"/>
            <p14:sldId id="1155"/>
            <p14:sldId id="1145"/>
            <p14:sldId id="1156"/>
            <p14:sldId id="1111"/>
            <p14:sldId id="1157"/>
            <p14:sldId id="1146"/>
            <p14:sldId id="1158"/>
            <p14:sldId id="1113"/>
            <p14:sldId id="1119"/>
          </p14:sldIdLst>
        </p14:section>
        <p14:section name="Plugins" id="{27262403-DC9E-4A1D-B517-1F7337A1F31C}">
          <p14:sldIdLst>
            <p14:sldId id="1147"/>
            <p14:sldId id="1149"/>
            <p14:sldId id="1150"/>
            <p14:sldId id="1151"/>
            <p14:sldId id="1152"/>
            <p14:sldId id="1153"/>
            <p14:sldId id="11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6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eWeb" initials="LiveWeb" lastIdx="3" clrIdx="0"/>
  <p:cmAuthor id="2" name="Alejandro Cerezo" initials="AC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ED7D31"/>
    <a:srgbClr val="AAAB85"/>
    <a:srgbClr val="FF6600"/>
    <a:srgbClr val="EAEAEA"/>
    <a:srgbClr val="333333"/>
    <a:srgbClr val="4D4D4D"/>
    <a:srgbClr val="808080"/>
    <a:srgbClr val="C0C0C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5" autoAdjust="0"/>
    <p:restoredTop sz="72292" autoAdjust="0"/>
  </p:normalViewPr>
  <p:slideViewPr>
    <p:cSldViewPr snapToGrid="0">
      <p:cViewPr varScale="1">
        <p:scale>
          <a:sx n="61" d="100"/>
          <a:sy n="61" d="100"/>
        </p:scale>
        <p:origin x="390" y="72"/>
      </p:cViewPr>
      <p:guideLst>
        <p:guide orient="horz" pos="2183"/>
        <p:guide pos="1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5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A6D43-AC59-43A7-AD4C-04B200040C45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EB30-80E6-4210-9AC3-B99EA778F1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31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6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Ver como muestra el fichero 05_anidamiento.html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22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9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Ver como muestra el fichero 06_pull_n_push.html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23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Ver como muestra</a:t>
            </a:r>
            <a:r>
              <a:rPr lang="es-ES" baseline="0" dirty="0" smtClean="0"/>
              <a:t> el </a:t>
            </a:r>
            <a:r>
              <a:rPr lang="es-ES" dirty="0" smtClean="0"/>
              <a:t>fichero 03_maquetación_1.html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162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42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34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3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35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95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36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93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sample_05_form_1_basico.html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7992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sample_05_form_2_tamaños.html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631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30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6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34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73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456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067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Contenedor (div) de la clase </a:t>
            </a:r>
            <a:r>
              <a:rPr lang="es-ES" dirty="0" err="1" smtClean="0"/>
              <a:t>dropdown</a:t>
            </a:r>
            <a:r>
              <a:rPr lang="es-ES" dirty="0" smtClean="0"/>
              <a:t> (o (*)) que incluye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un </a:t>
            </a:r>
            <a:r>
              <a:rPr lang="es-ES" dirty="0" err="1" smtClean="0"/>
              <a:t>boton</a:t>
            </a:r>
            <a:r>
              <a:rPr lang="es-ES" dirty="0" smtClean="0"/>
              <a:t> (</a:t>
            </a:r>
            <a:r>
              <a:rPr lang="es-ES" dirty="0" err="1" smtClean="0"/>
              <a:t>button</a:t>
            </a:r>
            <a:r>
              <a:rPr lang="es-ES" dirty="0" smtClean="0"/>
              <a:t>) de la clase </a:t>
            </a:r>
            <a:r>
              <a:rPr lang="es-ES" dirty="0" err="1" smtClean="0"/>
              <a:t>dropdown-toggle</a:t>
            </a:r>
            <a:r>
              <a:rPr lang="es-ES" dirty="0" smtClean="0"/>
              <a:t> y</a:t>
            </a:r>
            <a:br>
              <a:rPr lang="es-ES" dirty="0" smtClean="0"/>
            </a:br>
            <a:r>
              <a:rPr lang="es-ES" dirty="0" smtClean="0"/>
              <a:t>con el atributo data-</a:t>
            </a:r>
            <a:r>
              <a:rPr lang="es-ES" dirty="0" err="1" smtClean="0"/>
              <a:t>toggle</a:t>
            </a:r>
            <a:r>
              <a:rPr lang="es-ES" dirty="0" smtClean="0"/>
              <a:t>="</a:t>
            </a:r>
            <a:r>
              <a:rPr lang="es-ES" dirty="0" err="1" smtClean="0"/>
              <a:t>dropdown</a:t>
            </a:r>
            <a:r>
              <a:rPr lang="es-ES" dirty="0" smtClean="0"/>
              <a:t>", que le confiere funcionalidad gracias a JS.</a:t>
            </a:r>
            <a:br>
              <a:rPr lang="es-ES" dirty="0" smtClean="0"/>
            </a:br>
            <a:r>
              <a:rPr lang="es-ES" dirty="0" smtClean="0"/>
              <a:t>Suele llevar un &lt;</a:t>
            </a:r>
            <a:r>
              <a:rPr lang="es-ES" dirty="0" err="1" smtClean="0"/>
              <a:t>span</a:t>
            </a:r>
            <a:r>
              <a:rPr lang="es-ES" dirty="0" smtClean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="</a:t>
            </a:r>
            <a:r>
              <a:rPr lang="es-ES" dirty="0" err="1" smtClean="0"/>
              <a:t>caret</a:t>
            </a:r>
            <a:r>
              <a:rPr lang="es-ES" dirty="0" smtClean="0"/>
              <a:t>"&gt;&lt;/</a:t>
            </a:r>
            <a:r>
              <a:rPr lang="es-ES" dirty="0" err="1" smtClean="0"/>
              <a:t>span</a:t>
            </a:r>
            <a:r>
              <a:rPr lang="es-ES" dirty="0" smtClean="0"/>
              <a:t>&gt; para que muestre el icono de desplegable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una lista de opciones (</a:t>
            </a:r>
            <a:r>
              <a:rPr lang="es-ES" dirty="0" err="1" smtClean="0"/>
              <a:t>ul</a:t>
            </a:r>
            <a:r>
              <a:rPr lang="es-ES" dirty="0" smtClean="0"/>
              <a:t>) de la clase </a:t>
            </a:r>
            <a:r>
              <a:rPr lang="es-ES" dirty="0" err="1" smtClean="0"/>
              <a:t>dropdown-menu</a:t>
            </a:r>
            <a:r>
              <a:rPr lang="es-ES" dirty="0" smtClean="0"/>
              <a:t>, </a:t>
            </a:r>
            <a:br>
              <a:rPr lang="es-ES" dirty="0" smtClean="0"/>
            </a:br>
            <a:r>
              <a:rPr lang="es-ES" dirty="0" smtClean="0"/>
              <a:t>en la que cada uno de los </a:t>
            </a:r>
            <a:r>
              <a:rPr lang="es-ES" dirty="0" err="1" smtClean="0"/>
              <a:t>items</a:t>
            </a:r>
            <a:r>
              <a:rPr lang="es-ES" dirty="0" smtClean="0"/>
              <a:t> es un hiperenlace (a).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116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04_Bootstrap/03_Complementos/02_desplegables.html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543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Así lo indica la ayuda de </a:t>
            </a:r>
            <a:r>
              <a:rPr lang="es-ES" dirty="0" err="1" smtClean="0"/>
              <a:t>boostrap</a:t>
            </a:r>
            <a:r>
              <a:rPr lang="es-ES" dirty="0" smtClean="0"/>
              <a:t> http://getbootstrap.com/components/#btn-groups-justified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846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>
                <a:solidFill>
                  <a:prstClr val="black"/>
                </a:solidFill>
              </a:rPr>
              <a:pPr/>
              <a:t>55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53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56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78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http://getbootstrap.com/css/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15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4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Ver como muestra</a:t>
            </a:r>
            <a:r>
              <a:rPr lang="es-ES" baseline="0" dirty="0" smtClean="0"/>
              <a:t> el </a:t>
            </a:r>
            <a:r>
              <a:rPr lang="es-ES" dirty="0" smtClean="0"/>
              <a:t>fichero 01_contenedor.html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55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Ver como muestra</a:t>
            </a:r>
            <a:r>
              <a:rPr lang="es-ES" baseline="0" dirty="0" smtClean="0"/>
              <a:t> el </a:t>
            </a:r>
            <a:r>
              <a:rPr lang="es-ES" dirty="0" smtClean="0"/>
              <a:t>fichero 02_rejilla_1.html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754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41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Ver como muestra</a:t>
            </a:r>
            <a:r>
              <a:rPr lang="es-ES" baseline="0" dirty="0" smtClean="0"/>
              <a:t> el </a:t>
            </a:r>
            <a:r>
              <a:rPr lang="es-ES" dirty="0" smtClean="0"/>
              <a:t>fichero 02_rejilla_2.html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19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1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anchos máximos corresponden a 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-fluid"; 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desaparecen si se utiliza "</a:t>
            </a:r>
            <a:r>
              <a:rPr lang="es-E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-fluid".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20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483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Ver como muestra</a:t>
            </a:r>
            <a:r>
              <a:rPr lang="es-ES" baseline="0" dirty="0" smtClean="0"/>
              <a:t> el </a:t>
            </a:r>
            <a:r>
              <a:rPr lang="es-ES" dirty="0" smtClean="0"/>
              <a:t>fichero 04_offset.html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1FBC2-42E4-46FB-9A52-FBDB36695A7C}" type="slidenum">
              <a:rPr lang="es-ES" smtClean="0">
                <a:solidFill>
                  <a:prstClr val="black"/>
                </a:solidFill>
              </a:rPr>
              <a:pPr/>
              <a:t>21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2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86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48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94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532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37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578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05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27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0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164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83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72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82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6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8197" y="540700"/>
            <a:ext cx="6197153" cy="63817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Ejercicio ().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0" y="0"/>
            <a:ext cx="2073499" cy="6126480"/>
            <a:chOff x="0" y="0"/>
            <a:chExt cx="2073499" cy="6858000"/>
          </a:xfrm>
        </p:grpSpPr>
        <p:sp>
          <p:nvSpPr>
            <p:cNvPr id="7" name="Rectángulo 6"/>
            <p:cNvSpPr/>
            <p:nvPr/>
          </p:nvSpPr>
          <p:spPr>
            <a:xfrm>
              <a:off x="0" y="0"/>
              <a:ext cx="437882" cy="6858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8" name="Pentágono 7"/>
            <p:cNvSpPr/>
            <p:nvPr/>
          </p:nvSpPr>
          <p:spPr>
            <a:xfrm>
              <a:off x="0" y="756756"/>
              <a:ext cx="2073499" cy="206062"/>
            </a:xfrm>
            <a:prstGeom prst="homePlat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739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jem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l">
              <a:defRPr lang="en-U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defRPr>
            </a:lvl1pPr>
          </a:lstStyle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Ejemplo: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5"/>
          <p:cNvSpPr/>
          <p:nvPr userDrawn="1"/>
        </p:nvSpPr>
        <p:spPr>
          <a:xfrm>
            <a:off x="8679545" y="0"/>
            <a:ext cx="437882" cy="685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Pentágono 6"/>
          <p:cNvSpPr/>
          <p:nvPr userDrawn="1"/>
        </p:nvSpPr>
        <p:spPr>
          <a:xfrm flipH="1">
            <a:off x="2519363" y="1003301"/>
            <a:ext cx="6160182" cy="114299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7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19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79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10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6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8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28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79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6865" y="915338"/>
            <a:ext cx="6798735" cy="767990"/>
          </a:xfrm>
        </p:spPr>
        <p:txBody>
          <a:bodyPr/>
          <a:lstStyle/>
          <a:p>
            <a:r>
              <a:rPr lang="es-ES" dirty="0" smtClean="0"/>
              <a:t>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1980598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84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7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6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AE697-3286-405F-9BEC-1C639E65F999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A8F2-AE8E-4B85-8185-2D6C7EFD13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86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C50D28-D92A-492B-825F-6F45F7AAF24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8595D2-B944-4F34-B8EC-58D90B26CD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0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LineDrawing trans="23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3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defTabSz="762000">
              <a:lnSpc>
                <a:spcPct val="100000"/>
              </a:lnSpc>
              <a:spcBef>
                <a:spcPts val="0"/>
              </a:spcBef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0D28-D92A-492B-825F-6F45F7AAF24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22/11/2015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95D2-B944-4F34-B8EC-58D90B26CD3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LEFormación"/>
          <p:cNvPicPr>
            <a:picLocks noChangeAspect="1" noChangeArrowheads="1"/>
          </p:cNvPicPr>
          <p:nvPr userDrawn="1"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24390" r="5962" b="25203"/>
          <a:stretch/>
        </p:blipFill>
        <p:spPr bwMode="auto">
          <a:xfrm>
            <a:off x="0" y="6245156"/>
            <a:ext cx="1054353" cy="6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68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7" r:id="rId8"/>
    <p:sldLayoutId id="2147483772" r:id="rId9"/>
    <p:sldLayoutId id="2147483773" r:id="rId10"/>
    <p:sldLayoutId id="2147483774" r:id="rId11"/>
    <p:sldLayoutId id="2147483775" r:id="rId12"/>
    <p:sldLayoutId id="21474837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1" kern="1200" dirty="0">
          <a:solidFill>
            <a:srgbClr val="04617B"/>
          </a:solidFill>
          <a:effectLst>
            <a:outerShdw blurRad="38100" dist="38100" dir="2700000" algn="tl">
              <a:srgbClr val="C0C0C0"/>
            </a:outerShdw>
          </a:effectLst>
          <a:latin typeface="Constantia"/>
          <a:ea typeface="+mj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osweb.es/libro/bootstrap_3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sdwrangler.tumblr.com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uideguide.me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layoutit.com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omponent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components/#glyphicons" TargetMode="Externa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watch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C00000"/>
                </a:solidFill>
              </a:rPr>
              <a:t>Aspectos técnicos del diseño </a:t>
            </a:r>
            <a:r>
              <a:rPr lang="es-ES" b="1" dirty="0">
                <a:solidFill>
                  <a:srgbClr val="C00000"/>
                </a:solidFill>
              </a:rPr>
              <a:t>Web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Estándares: HTML5 y CSS3</a:t>
            </a:r>
          </a:p>
          <a:p>
            <a:r>
              <a:rPr lang="es-ES" sz="2400" b="1" dirty="0" smtClean="0"/>
              <a:t>Bootstrap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752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Mas información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1441191"/>
            <a:ext cx="7042150" cy="458298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23835" y="5183494"/>
            <a:ext cx="389151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  <a:hlinkClick r:id="rId3"/>
              </a:rPr>
              <a:t>http://librosweb.es/libro/bootstrap_3</a:t>
            </a:r>
            <a:r>
              <a:rPr lang="es-ES" dirty="0" smtClean="0">
                <a:solidFill>
                  <a:prstClr val="black"/>
                </a:solidFill>
                <a:hlinkClick r:id="rId3"/>
              </a:rPr>
              <a:t>/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5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6965950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Bootstrap en la fase de diseño (1)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25072" y="1659374"/>
            <a:ext cx="1468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  <a:hlinkClick r:id="rId2"/>
              </a:rPr>
              <a:t>PSD </a:t>
            </a:r>
            <a:r>
              <a:rPr lang="es-ES" dirty="0" err="1">
                <a:solidFill>
                  <a:prstClr val="black"/>
                </a:solidFill>
                <a:hlinkClick r:id="rId2"/>
              </a:rPr>
              <a:t>Wrangler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353440" y="1412408"/>
            <a:ext cx="516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Plantillas "rejilla" para </a:t>
            </a:r>
            <a:r>
              <a:rPr lang="en-US" i="1" dirty="0" smtClean="0">
                <a:solidFill>
                  <a:prstClr val="black"/>
                </a:solidFill>
              </a:rPr>
              <a:t>Illustrator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>
                <a:solidFill>
                  <a:prstClr val="black"/>
                </a:solidFill>
              </a:rPr>
              <a:t>y </a:t>
            </a:r>
            <a:r>
              <a:rPr lang="es-ES" i="1" dirty="0">
                <a:solidFill>
                  <a:prstClr val="black"/>
                </a:solidFill>
              </a:rPr>
              <a:t>Photoshop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(No recogen la posibilidad de personalizar las rejillas incorporada en las versiones modernas de Bootstrap)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40" y="2744845"/>
            <a:ext cx="4709161" cy="3469439"/>
          </a:xfrm>
          <a:prstGeom prst="rect">
            <a:avLst/>
          </a:prstGeom>
        </p:spPr>
      </p:pic>
      <p:pic>
        <p:nvPicPr>
          <p:cNvPr id="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4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31050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Bootstrap en la fase de diseño (2)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317711" y="1628894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err="1">
                <a:solidFill>
                  <a:prstClr val="black"/>
                </a:solidFill>
                <a:hlinkClick r:id="rId2"/>
              </a:rPr>
              <a:t>Guide</a:t>
            </a:r>
            <a:r>
              <a:rPr lang="es-ES" dirty="0">
                <a:solidFill>
                  <a:prstClr val="black"/>
                </a:solidFill>
                <a:hlinkClick r:id="rId2"/>
              </a:rPr>
              <a:t> </a:t>
            </a:r>
            <a:r>
              <a:rPr lang="es-ES" dirty="0" err="1">
                <a:solidFill>
                  <a:prstClr val="black"/>
                </a:solidFill>
                <a:hlinkClick r:id="rId2"/>
              </a:rPr>
              <a:t>Guide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504560" y="1628894"/>
            <a:ext cx="213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err="1">
                <a:solidFill>
                  <a:prstClr val="black"/>
                </a:solidFill>
              </a:rPr>
              <a:t>Plugin</a:t>
            </a:r>
            <a:r>
              <a:rPr lang="es-ES" dirty="0">
                <a:solidFill>
                  <a:prstClr val="black"/>
                </a:solidFill>
              </a:rPr>
              <a:t> de </a:t>
            </a:r>
            <a:r>
              <a:rPr lang="es-ES" dirty="0" err="1">
                <a:solidFill>
                  <a:prstClr val="black"/>
                </a:solidFill>
              </a:rPr>
              <a:t>PhotoShop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56" y="2467478"/>
            <a:ext cx="7291400" cy="3369442"/>
          </a:xfrm>
          <a:prstGeom prst="rect">
            <a:avLst/>
          </a:prstGeom>
        </p:spPr>
      </p:pic>
      <p:pic>
        <p:nvPicPr>
          <p:cNvPr id="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080250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Bootstrap en la fase de diseño (3)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985490" y="1602739"/>
            <a:ext cx="1016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  <a:hlinkClick r:id="rId2"/>
              </a:rPr>
              <a:t>Layoutit</a:t>
            </a:r>
            <a:r>
              <a:rPr lang="es-ES" dirty="0">
                <a:solidFill>
                  <a:prstClr val="black"/>
                </a:solidFill>
                <a:hlinkClick r:id="rId2"/>
              </a:rPr>
              <a:t>!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87675" y="15104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Asistente on-line para la creación de una web basada en </a:t>
            </a:r>
            <a:r>
              <a:rPr lang="es-ES" dirty="0" smtClean="0">
                <a:solidFill>
                  <a:prstClr val="black"/>
                </a:solidFill>
              </a:rPr>
              <a:t>Bootstrap </a:t>
            </a:r>
            <a:r>
              <a:rPr lang="es-ES" dirty="0">
                <a:solidFill>
                  <a:prstClr val="black"/>
                </a:solidFill>
              </a:rPr>
              <a:t>mediante herramientas visuales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90" y="2571509"/>
            <a:ext cx="7161897" cy="3006331"/>
          </a:xfrm>
          <a:prstGeom prst="rect">
            <a:avLst/>
          </a:prstGeom>
        </p:spPr>
      </p:pic>
      <p:pic>
        <p:nvPicPr>
          <p:cNvPr id="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Responsividad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965884" y="1649884"/>
            <a:ext cx="7072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Bootstrap basa su diseño en el concepto de que los </a:t>
            </a:r>
            <a:r>
              <a:rPr lang="es-ES" b="1" dirty="0">
                <a:solidFill>
                  <a:prstClr val="black"/>
                </a:solidFill>
              </a:rPr>
              <a:t>dispositivos móviles </a:t>
            </a:r>
            <a:r>
              <a:rPr lang="es-ES" dirty="0">
                <a:solidFill>
                  <a:prstClr val="black"/>
                </a:solidFill>
              </a:rPr>
              <a:t>son lo más </a:t>
            </a:r>
            <a:r>
              <a:rPr lang="es-ES" dirty="0" smtClean="0">
                <a:solidFill>
                  <a:prstClr val="black"/>
                </a:solidFill>
              </a:rPr>
              <a:t>importante (</a:t>
            </a:r>
            <a:r>
              <a:rPr lang="en-US" i="1" dirty="0" smtClean="0">
                <a:solidFill>
                  <a:prstClr val="black"/>
                </a:solidFill>
              </a:rPr>
              <a:t>mobile first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65884" y="2518801"/>
            <a:ext cx="550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Es importante incluir un valor adecuado para el </a:t>
            </a:r>
            <a:r>
              <a:rPr lang="en-US" b="1" i="1" dirty="0" smtClean="0">
                <a:solidFill>
                  <a:prstClr val="black"/>
                </a:solidFill>
              </a:rPr>
              <a:t>viewport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89469" y="3110719"/>
            <a:ext cx="692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&lt;meta name="viewport" content="width=device-width, initial-scale=1, maximum-scale=1, user-scalable=no"&gt;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65884" y="4096578"/>
            <a:ext cx="67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El comportamiento responsivo en las imágenes no es automático,.</a:t>
            </a:r>
            <a:br>
              <a:rPr lang="es-ES" dirty="0" smtClean="0">
                <a:solidFill>
                  <a:prstClr val="black"/>
                </a:solidFill>
              </a:rPr>
            </a:br>
            <a:r>
              <a:rPr lang="es-ES" dirty="0" smtClean="0">
                <a:solidFill>
                  <a:prstClr val="black"/>
                </a:solidFill>
              </a:rPr>
              <a:t>Se consigue con </a:t>
            </a:r>
            <a:r>
              <a:rPr lang="es-ES" dirty="0">
                <a:solidFill>
                  <a:prstClr val="black"/>
                </a:solidFill>
              </a:rPr>
              <a:t>la clase </a:t>
            </a:r>
            <a:r>
              <a:rPr lang="es-ES" b="1" i="1" dirty="0" smtClean="0">
                <a:solidFill>
                  <a:prstClr val="black"/>
                </a:solidFill>
              </a:rPr>
              <a:t>.</a:t>
            </a:r>
            <a:r>
              <a:rPr lang="en-US" b="1" i="1" dirty="0" err="1" smtClean="0">
                <a:solidFill>
                  <a:prstClr val="black"/>
                </a:solidFill>
              </a:rPr>
              <a:t>img</a:t>
            </a:r>
            <a:r>
              <a:rPr lang="en-US" b="1" i="1" dirty="0" smtClean="0">
                <a:solidFill>
                  <a:prstClr val="black"/>
                </a:solidFill>
              </a:rPr>
              <a:t>-responsive</a:t>
            </a:r>
            <a:r>
              <a:rPr lang="es-ES" b="1" i="1" dirty="0" smtClean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que implica </a:t>
            </a:r>
            <a:r>
              <a:rPr lang="es-ES" dirty="0">
                <a:solidFill>
                  <a:prstClr val="black"/>
                </a:solidFill>
              </a:rPr>
              <a:t>las </a:t>
            </a:r>
            <a:r>
              <a:rPr lang="es-ES" dirty="0" smtClean="0">
                <a:solidFill>
                  <a:prstClr val="black"/>
                </a:solidFill>
              </a:rPr>
              <a:t>propiedades </a:t>
            </a:r>
            <a:r>
              <a:rPr lang="en-US" i="1" dirty="0" smtClean="0">
                <a:solidFill>
                  <a:prstClr val="black"/>
                </a:solidFill>
              </a:rPr>
              <a:t>max-width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100%; y </a:t>
            </a:r>
            <a:r>
              <a:rPr lang="en-US" i="1" dirty="0" smtClean="0">
                <a:solidFill>
                  <a:prstClr val="black"/>
                </a:solidFill>
              </a:rPr>
              <a:t>height</a:t>
            </a:r>
            <a:r>
              <a:rPr lang="es-ES" dirty="0" smtClean="0">
                <a:solidFill>
                  <a:prstClr val="black"/>
                </a:solidFill>
              </a:rPr>
              <a:t>: </a:t>
            </a:r>
            <a:r>
              <a:rPr lang="es-ES" dirty="0">
                <a:solidFill>
                  <a:prstClr val="black"/>
                </a:solidFill>
              </a:rPr>
              <a:t>auto; para que la imagen escale en función del tamaño del elemento en el que se encuentra. </a:t>
            </a:r>
          </a:p>
        </p:txBody>
      </p:sp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23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Rejilla CSS en Bootstrap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820186" y="1285508"/>
            <a:ext cx="701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err="1" smtClean="0">
                <a:solidFill>
                  <a:srgbClr val="222222"/>
                </a:solidFill>
                <a:latin typeface="Helvetica Neue"/>
              </a:rPr>
              <a:t>Rejila</a:t>
            </a:r>
            <a:r>
              <a:rPr lang="es-ES" dirty="0" smtClean="0">
                <a:solidFill>
                  <a:srgbClr val="222222"/>
                </a:solidFill>
                <a:latin typeface="Helvetica Neue"/>
              </a:rPr>
              <a:t> </a:t>
            </a:r>
            <a:r>
              <a:rPr lang="es-ES" dirty="0">
                <a:solidFill>
                  <a:srgbClr val="222222"/>
                </a:solidFill>
                <a:latin typeface="Helvetica Neue"/>
              </a:rPr>
              <a:t>o retícula </a:t>
            </a:r>
            <a:r>
              <a:rPr lang="es-ES" dirty="0" smtClean="0">
                <a:solidFill>
                  <a:srgbClr val="222222"/>
                </a:solidFill>
                <a:latin typeface="Helvetica Neue"/>
              </a:rPr>
              <a:t>(</a:t>
            </a:r>
            <a:r>
              <a:rPr lang="es-ES" dirty="0" err="1" smtClean="0">
                <a:solidFill>
                  <a:prstClr val="black"/>
                </a:solidFill>
              </a:rPr>
              <a:t>Grid</a:t>
            </a:r>
            <a:r>
              <a:rPr lang="es-ES" dirty="0" smtClean="0">
                <a:solidFill>
                  <a:prstClr val="black"/>
                </a:solidFill>
              </a:rPr>
              <a:t>) fluido o fijo,  “</a:t>
            </a:r>
            <a:r>
              <a:rPr lang="es-ES" dirty="0" err="1" smtClean="0">
                <a:solidFill>
                  <a:prstClr val="black"/>
                </a:solidFill>
              </a:rPr>
              <a:t>responsive</a:t>
            </a:r>
            <a:r>
              <a:rPr lang="es-ES" dirty="0" smtClean="0">
                <a:solidFill>
                  <a:prstClr val="black"/>
                </a:solidFill>
              </a:rPr>
              <a:t>” y “</a:t>
            </a:r>
            <a:r>
              <a:rPr lang="es-ES" dirty="0" err="1" smtClean="0">
                <a:solidFill>
                  <a:prstClr val="black"/>
                </a:solidFill>
              </a:rPr>
              <a:t>mobile-first</a:t>
            </a:r>
            <a:r>
              <a:rPr lang="es-ES" dirty="0" smtClean="0">
                <a:solidFill>
                  <a:prstClr val="black"/>
                </a:solidFill>
              </a:rPr>
              <a:t>” de 12 columnas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57227" y="2041928"/>
            <a:ext cx="7229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Los elementos ajustados a la rejilla se incluyen en </a:t>
            </a:r>
            <a:r>
              <a:rPr lang="es-ES" b="1" dirty="0">
                <a:solidFill>
                  <a:prstClr val="black"/>
                </a:solidFill>
              </a:rPr>
              <a:t>un div contenedor </a:t>
            </a:r>
            <a:r>
              <a:rPr lang="es-ES" dirty="0">
                <a:solidFill>
                  <a:prstClr val="black"/>
                </a:solidFill>
              </a:rPr>
              <a:t>que debe ser de la clase </a:t>
            </a:r>
            <a:r>
              <a:rPr lang="en-US" b="1" dirty="0">
                <a:solidFill>
                  <a:srgbClr val="0070C0"/>
                </a:solidFill>
              </a:rPr>
              <a:t>.container 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s-ES" dirty="0" smtClean="0">
                <a:solidFill>
                  <a:prstClr val="black"/>
                </a:solidFill>
              </a:rPr>
              <a:t>ancho fijo</a:t>
            </a:r>
            <a:r>
              <a:rPr lang="en-US" dirty="0" smtClean="0">
                <a:solidFill>
                  <a:prstClr val="black"/>
                </a:solidFill>
              </a:rPr>
              <a:t>) </a:t>
            </a:r>
            <a:r>
              <a:rPr lang="en-US" dirty="0">
                <a:solidFill>
                  <a:prstClr val="black"/>
                </a:solidFill>
              </a:rPr>
              <a:t>or .</a:t>
            </a:r>
            <a:r>
              <a:rPr lang="en-US" b="1" dirty="0">
                <a:solidFill>
                  <a:srgbClr val="0070C0"/>
                </a:solidFill>
              </a:rPr>
              <a:t>container-fluid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(ancho </a:t>
            </a:r>
            <a:r>
              <a:rPr lang="es-ES" dirty="0" smtClean="0">
                <a:solidFill>
                  <a:prstClr val="black"/>
                </a:solidFill>
              </a:rPr>
              <a:t>fluido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s-ES" dirty="0" smtClean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Cada conjunto de elementos en una línea se agrupa en una fila de la clase .</a:t>
            </a:r>
            <a:r>
              <a:rPr lang="en-US" b="1" dirty="0" smtClean="0">
                <a:solidFill>
                  <a:srgbClr val="0070C0"/>
                </a:solidFill>
              </a:rPr>
              <a:t>row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Dentro de una fila se definen las columnas del ancho adecuado, desde 1 a 12 columnas, cuyas clases van de .</a:t>
            </a:r>
            <a:r>
              <a:rPr lang="es-ES" b="1" dirty="0" smtClean="0">
                <a:solidFill>
                  <a:srgbClr val="0070C0"/>
                </a:solidFill>
              </a:rPr>
              <a:t>col-xs-1</a:t>
            </a:r>
            <a:r>
              <a:rPr lang="es-ES" dirty="0" smtClean="0">
                <a:solidFill>
                  <a:prstClr val="black"/>
                </a:solidFill>
              </a:rPr>
              <a:t> a </a:t>
            </a:r>
            <a:r>
              <a:rPr lang="es-ES" b="1" dirty="0">
                <a:solidFill>
                  <a:srgbClr val="0070C0"/>
                </a:solidFill>
              </a:rPr>
              <a:t>.</a:t>
            </a:r>
            <a:r>
              <a:rPr lang="es-ES" b="1" dirty="0" smtClean="0">
                <a:solidFill>
                  <a:srgbClr val="0070C0"/>
                </a:solidFill>
              </a:rPr>
              <a:t>col-xs-12</a:t>
            </a:r>
            <a:endParaRPr lang="es-ES" b="1" dirty="0">
              <a:solidFill>
                <a:srgbClr val="0070C0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Todos los elementos se colocan en las columnas adecuadas, ya que la fila sólo puede contener columnas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La </a:t>
            </a:r>
            <a:r>
              <a:rPr lang="es-ES" dirty="0">
                <a:solidFill>
                  <a:prstClr val="black"/>
                </a:solidFill>
              </a:rPr>
              <a:t>separación entre columnas se realiza aplicando </a:t>
            </a:r>
            <a:r>
              <a:rPr lang="es-ES" b="1" dirty="0" err="1">
                <a:solidFill>
                  <a:srgbClr val="0070C0"/>
                </a:solidFill>
              </a:rPr>
              <a:t>padding</a:t>
            </a:r>
            <a:r>
              <a:rPr lang="es-ES" dirty="0">
                <a:solidFill>
                  <a:prstClr val="black"/>
                </a:solidFill>
              </a:rPr>
              <a:t>. Para contrarrestar sus efectos en la primera y última columnas, las filas (elementos 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  <a:r>
              <a:rPr lang="en-US" b="1" dirty="0" smtClean="0">
                <a:solidFill>
                  <a:srgbClr val="0070C0"/>
                </a:solidFill>
              </a:rPr>
              <a:t>row</a:t>
            </a:r>
            <a:r>
              <a:rPr lang="es-ES" dirty="0" smtClean="0">
                <a:solidFill>
                  <a:prstClr val="black"/>
                </a:solidFill>
              </a:rPr>
              <a:t>) </a:t>
            </a:r>
            <a:r>
              <a:rPr lang="es-ES" dirty="0">
                <a:solidFill>
                  <a:prstClr val="black"/>
                </a:solidFill>
              </a:rPr>
              <a:t>aplican márgenes negativos.</a:t>
            </a:r>
          </a:p>
        </p:txBody>
      </p:sp>
      <p:pic>
        <p:nvPicPr>
          <p:cNvPr id="5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2555875" y="5615411"/>
            <a:ext cx="5811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Como veremos, el </a:t>
            </a:r>
            <a:r>
              <a:rPr lang="es-ES" dirty="0">
                <a:solidFill>
                  <a:prstClr val="black"/>
                </a:solidFill>
              </a:rPr>
              <a:t>valor </a:t>
            </a:r>
            <a:r>
              <a:rPr lang="es-ES" dirty="0" err="1" smtClean="0">
                <a:solidFill>
                  <a:prstClr val="black"/>
                </a:solidFill>
              </a:rPr>
              <a:t>xs</a:t>
            </a:r>
            <a:r>
              <a:rPr lang="es-ES" dirty="0" smtClean="0">
                <a:solidFill>
                  <a:prstClr val="black"/>
                </a:solidFill>
              </a:rPr>
              <a:t>  </a:t>
            </a:r>
            <a:r>
              <a:rPr lang="es-ES" dirty="0">
                <a:solidFill>
                  <a:prstClr val="black"/>
                </a:solidFill>
              </a:rPr>
              <a:t>depende de la </a:t>
            </a:r>
            <a:r>
              <a:rPr lang="en-US" i="1" dirty="0" err="1">
                <a:solidFill>
                  <a:prstClr val="black"/>
                </a:solidFill>
              </a:rPr>
              <a:t>mediaquery</a:t>
            </a:r>
            <a:r>
              <a:rPr lang="es-ES" dirty="0">
                <a:solidFill>
                  <a:prstClr val="black"/>
                </a:solidFill>
              </a:rPr>
              <a:t>: </a:t>
            </a:r>
            <a:br>
              <a:rPr lang="es-ES" dirty="0">
                <a:solidFill>
                  <a:prstClr val="black"/>
                </a:solidFill>
              </a:rPr>
            </a:br>
            <a:r>
              <a:rPr lang="es-ES" b="1" dirty="0" err="1">
                <a:solidFill>
                  <a:prstClr val="black"/>
                </a:solidFill>
              </a:rPr>
              <a:t>xs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n-US" i="1" dirty="0">
                <a:solidFill>
                  <a:prstClr val="black"/>
                </a:solidFill>
              </a:rPr>
              <a:t>extra small</a:t>
            </a:r>
            <a:r>
              <a:rPr lang="es-ES" dirty="0">
                <a:solidFill>
                  <a:prstClr val="black"/>
                </a:solidFill>
              </a:rPr>
              <a:t>) – </a:t>
            </a:r>
            <a:r>
              <a:rPr lang="es-ES" b="1" dirty="0" err="1">
                <a:solidFill>
                  <a:prstClr val="black"/>
                </a:solidFill>
              </a:rPr>
              <a:t>sm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n-US" i="1" dirty="0">
                <a:solidFill>
                  <a:prstClr val="black"/>
                </a:solidFill>
              </a:rPr>
              <a:t>small</a:t>
            </a:r>
            <a:r>
              <a:rPr lang="es-ES" dirty="0">
                <a:solidFill>
                  <a:prstClr val="black"/>
                </a:solidFill>
              </a:rPr>
              <a:t>) – </a:t>
            </a:r>
            <a:r>
              <a:rPr lang="es-ES" b="1" dirty="0">
                <a:solidFill>
                  <a:prstClr val="black"/>
                </a:solidFill>
              </a:rPr>
              <a:t>md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n-US" i="1" dirty="0">
                <a:solidFill>
                  <a:prstClr val="black"/>
                </a:solidFill>
              </a:rPr>
              <a:t>medium</a:t>
            </a:r>
            <a:r>
              <a:rPr lang="es-ES" dirty="0">
                <a:solidFill>
                  <a:prstClr val="black"/>
                </a:solidFill>
              </a:rPr>
              <a:t>) –  </a:t>
            </a:r>
            <a:r>
              <a:rPr lang="es-ES" b="1" dirty="0" err="1">
                <a:solidFill>
                  <a:prstClr val="black"/>
                </a:solidFill>
              </a:rPr>
              <a:t>lg</a:t>
            </a:r>
            <a:r>
              <a:rPr lang="es-ES" dirty="0">
                <a:solidFill>
                  <a:prstClr val="black"/>
                </a:solidFill>
              </a:rPr>
              <a:t> (</a:t>
            </a:r>
            <a:r>
              <a:rPr lang="en-US" i="1" dirty="0" err="1">
                <a:solidFill>
                  <a:prstClr val="black"/>
                </a:solidFill>
              </a:rPr>
              <a:t>largue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8639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contenedor y filas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495425"/>
            <a:ext cx="7705725" cy="38671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73500" y="5670033"/>
            <a:ext cx="345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ver el ejemplo en 01_Maquetacion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06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columnas en Bootstrap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549400"/>
            <a:ext cx="7896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1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Maquetación fluida de elementos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8" y="2673860"/>
            <a:ext cx="2196285" cy="229570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597482" y="1565689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&lt;div class=“container-fluid”&gt; 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&lt;</a:t>
            </a:r>
            <a:r>
              <a:rPr lang="en-US" dirty="0">
                <a:solidFill>
                  <a:prstClr val="black"/>
                </a:solidFill>
              </a:rPr>
              <a:t>div class="row</a:t>
            </a:r>
            <a:r>
              <a:rPr lang="en-US" dirty="0" smtClean="0">
                <a:solidFill>
                  <a:prstClr val="black"/>
                </a:solidFill>
              </a:rPr>
              <a:t>"&gt;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	 </a:t>
            </a:r>
            <a:r>
              <a:rPr lang="en-US" dirty="0">
                <a:solidFill>
                  <a:prstClr val="black"/>
                </a:solidFill>
              </a:rPr>
              <a:t>&lt;div class="</a:t>
            </a:r>
            <a:r>
              <a:rPr lang="en-US" dirty="0" smtClean="0">
                <a:solidFill>
                  <a:prstClr val="black"/>
                </a:solidFill>
              </a:rPr>
              <a:t>col-xs-12"&gt;…&lt;/div&gt;</a:t>
            </a:r>
            <a:endParaRPr lang="en-US" dirty="0">
              <a:solidFill>
                <a:prstClr val="black"/>
              </a:solidFill>
            </a:endParaRP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&lt;/div&gt;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endParaRPr lang="en-US" dirty="0">
              <a:solidFill>
                <a:prstClr val="black"/>
              </a:solidFill>
            </a:endParaRP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&lt;</a:t>
            </a:r>
            <a:r>
              <a:rPr lang="en-US" dirty="0">
                <a:solidFill>
                  <a:prstClr val="black"/>
                </a:solidFill>
              </a:rPr>
              <a:t>div class="row</a:t>
            </a:r>
            <a:r>
              <a:rPr lang="en-US" dirty="0" smtClean="0">
                <a:solidFill>
                  <a:prstClr val="black"/>
                </a:solidFill>
              </a:rPr>
              <a:t>"&gt;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 		&lt;</a:t>
            </a:r>
            <a:r>
              <a:rPr lang="en-US" dirty="0">
                <a:solidFill>
                  <a:prstClr val="black"/>
                </a:solidFill>
              </a:rPr>
              <a:t>div class="</a:t>
            </a:r>
            <a:r>
              <a:rPr lang="en-US" dirty="0" smtClean="0">
                <a:solidFill>
                  <a:prstClr val="black"/>
                </a:solidFill>
              </a:rPr>
              <a:t>col-xs-4"&gt;</a:t>
            </a:r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n-US" dirty="0" smtClean="0">
                <a:solidFill>
                  <a:prstClr val="black"/>
                </a:solidFill>
              </a:rPr>
              <a:t>article</a:t>
            </a:r>
            <a:r>
              <a:rPr lang="es-ES" dirty="0" smtClean="0">
                <a:solidFill>
                  <a:prstClr val="black"/>
                </a:solidFill>
              </a:rPr>
              <a:t>&gt;</a:t>
            </a:r>
            <a:r>
              <a:rPr lang="en-US" dirty="0" smtClean="0">
                <a:solidFill>
                  <a:prstClr val="black"/>
                </a:solidFill>
              </a:rPr>
              <a:t>&lt;/</a:t>
            </a:r>
            <a:r>
              <a:rPr lang="en-US" dirty="0">
                <a:solidFill>
                  <a:prstClr val="black"/>
                </a:solidFill>
              </a:rPr>
              <a:t>div</a:t>
            </a:r>
            <a:r>
              <a:rPr lang="en-US" dirty="0" smtClean="0">
                <a:solidFill>
                  <a:prstClr val="black"/>
                </a:solidFill>
              </a:rPr>
              <a:t>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	  </a:t>
            </a:r>
            <a:r>
              <a:rPr lang="en-US" dirty="0">
                <a:solidFill>
                  <a:prstClr val="black"/>
                </a:solidFill>
              </a:rPr>
              <a:t>&lt;div class="</a:t>
            </a:r>
            <a:r>
              <a:rPr lang="en-US" dirty="0" smtClean="0">
                <a:solidFill>
                  <a:prstClr val="black"/>
                </a:solidFill>
              </a:rPr>
              <a:t>col-xs-4"&gt;.</a:t>
            </a:r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n-US" dirty="0" smtClean="0">
                <a:solidFill>
                  <a:prstClr val="black"/>
                </a:solidFill>
              </a:rPr>
              <a:t>article</a:t>
            </a:r>
            <a:r>
              <a:rPr lang="es-ES" dirty="0" smtClean="0">
                <a:solidFill>
                  <a:prstClr val="black"/>
                </a:solidFill>
              </a:rPr>
              <a:t>&gt;</a:t>
            </a:r>
            <a:r>
              <a:rPr lang="en-US" dirty="0" smtClean="0">
                <a:solidFill>
                  <a:prstClr val="black"/>
                </a:solidFill>
              </a:rPr>
              <a:t>&lt;/</a:t>
            </a:r>
            <a:r>
              <a:rPr lang="en-US" dirty="0">
                <a:solidFill>
                  <a:prstClr val="black"/>
                </a:solidFill>
              </a:rPr>
              <a:t>div&gt;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	  </a:t>
            </a:r>
            <a:r>
              <a:rPr lang="en-US" dirty="0">
                <a:solidFill>
                  <a:prstClr val="black"/>
                </a:solidFill>
              </a:rPr>
              <a:t>&lt;div class="</a:t>
            </a:r>
            <a:r>
              <a:rPr lang="en-US" dirty="0" smtClean="0">
                <a:solidFill>
                  <a:prstClr val="black"/>
                </a:solidFill>
              </a:rPr>
              <a:t>col-xs-4"&gt;&lt;aside&gt;&lt;/</a:t>
            </a:r>
            <a:r>
              <a:rPr lang="en-US" dirty="0">
                <a:solidFill>
                  <a:prstClr val="black"/>
                </a:solidFill>
              </a:rPr>
              <a:t>div&gt;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	&lt;/</a:t>
            </a:r>
            <a:r>
              <a:rPr lang="en-US" dirty="0">
                <a:solidFill>
                  <a:prstClr val="black"/>
                </a:solidFill>
              </a:rPr>
              <a:t>div</a:t>
            </a:r>
            <a:r>
              <a:rPr lang="en-US" dirty="0" smtClean="0">
                <a:solidFill>
                  <a:prstClr val="black"/>
                </a:solidFill>
              </a:rPr>
              <a:t>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endParaRPr lang="en-US" dirty="0">
              <a:solidFill>
                <a:prstClr val="black"/>
              </a:solidFill>
            </a:endParaRP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>
                <a:solidFill>
                  <a:prstClr val="black"/>
                </a:solidFill>
              </a:rPr>
              <a:t>	&lt;div class="row"&gt;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>
                <a:solidFill>
                  <a:prstClr val="black"/>
                </a:solidFill>
              </a:rPr>
              <a:t>		 &lt;div class="</a:t>
            </a:r>
            <a:r>
              <a:rPr lang="en-US" dirty="0" smtClean="0">
                <a:solidFill>
                  <a:prstClr val="black"/>
                </a:solidFill>
              </a:rPr>
              <a:t>col-xs-12"&gt;</a:t>
            </a:r>
            <a:r>
              <a:rPr lang="en-US" dirty="0">
                <a:solidFill>
                  <a:prstClr val="black"/>
                </a:solidFill>
              </a:rPr>
              <a:t>…&lt;/div&gt;</a:t>
            </a: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dirty="0">
                <a:solidFill>
                  <a:prstClr val="black"/>
                </a:solidFill>
              </a:rPr>
              <a:t>	&lt;/div</a:t>
            </a:r>
            <a:r>
              <a:rPr lang="en-US" dirty="0" smtClean="0">
                <a:solidFill>
                  <a:prstClr val="black"/>
                </a:solidFill>
              </a:rPr>
              <a:t>&gt;</a:t>
            </a:r>
            <a:endParaRPr lang="es-ES" dirty="0">
              <a:solidFill>
                <a:prstClr val="black"/>
              </a:solidFill>
            </a:endParaRPr>
          </a:p>
          <a:p>
            <a:pPr defTabSz="457200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s-ES" dirty="0" smtClean="0">
                <a:solidFill>
                  <a:prstClr val="black"/>
                </a:solidFill>
              </a:rPr>
              <a:t>&lt;/div&gt; </a:t>
            </a:r>
            <a:r>
              <a:rPr lang="es-ES" dirty="0" smtClean="0">
                <a:solidFill>
                  <a:prstClr val="white">
                    <a:lumMod val="50000"/>
                  </a:prstClr>
                </a:solidFill>
              </a:rPr>
              <a:t>&lt;!– Fin del contenedor --&gt;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2438400" y="2319130"/>
            <a:ext cx="1643269" cy="76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2663686" y="3980738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 flipV="1">
            <a:off x="2438400" y="4708236"/>
            <a:ext cx="1881808" cy="40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35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n-US" dirty="0" err="1" smtClean="0"/>
              <a:t>Mediaqueries</a:t>
            </a:r>
            <a:r>
              <a:rPr lang="es-ES" dirty="0" smtClean="0"/>
              <a:t> en Bootstrap (1)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513107" y="1370551"/>
          <a:ext cx="8117786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58893"/>
                <a:gridCol w="4058893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escritorio grande (LG): más de 1200px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@media (min-</a:t>
                      </a:r>
                      <a:r>
                        <a:rPr lang="es-ES" dirty="0" err="1" smtClean="0">
                          <a:solidFill>
                            <a:srgbClr val="FF0000"/>
                          </a:solidFill>
                          <a:latin typeface="Helvetica Neue"/>
                        </a:rPr>
                        <a:t>width</a:t>
                      </a: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: 1200px)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Default [</a:t>
                      </a: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Helvetica Neue"/>
                        </a:rPr>
                        <a:t>@media (min-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Helvetica Neue"/>
                        </a:rPr>
                        <a:t>width</a:t>
                      </a: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Helvetica Neue"/>
                        </a:rPr>
                        <a:t>: 1200px)</a:t>
                      </a:r>
                      <a:r>
                        <a:rPr lang="es-ES" dirty="0" smtClean="0"/>
                        <a:t>]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escritorio normal (MD): mas de 992px (y menos de 1200px)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@media (min-</a:t>
                      </a:r>
                      <a:r>
                        <a:rPr lang="es-ES" dirty="0" err="1" smtClean="0">
                          <a:solidFill>
                            <a:srgbClr val="FF0000"/>
                          </a:solidFill>
                          <a:latin typeface="Helvetica Neue"/>
                        </a:rPr>
                        <a:t>width</a:t>
                      </a: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: 992px)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@media (max-width: 1200px) 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escritorio pequeño (SM)</a:t>
                      </a:r>
                      <a:r>
                        <a:rPr lang="es-ES" baseline="0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 / </a:t>
                      </a:r>
                      <a:r>
                        <a:rPr lang="es-ES" dirty="0" err="1" smtClean="0">
                          <a:solidFill>
                            <a:srgbClr val="222222"/>
                          </a:solidFill>
                          <a:latin typeface="Helvetica Neue"/>
                        </a:rPr>
                        <a:t>tablet</a:t>
                      </a:r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 horizontal más de 768px (y menos de 992px)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@media (min-</a:t>
                      </a:r>
                      <a:r>
                        <a:rPr lang="es-ES" dirty="0" err="1" smtClean="0">
                          <a:solidFill>
                            <a:srgbClr val="FF0000"/>
                          </a:solidFill>
                          <a:latin typeface="Helvetica Neue"/>
                        </a:rPr>
                        <a:t>width</a:t>
                      </a: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: 768px)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@media (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max-width</a:t>
                      </a: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: 991px)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escritorio pequeño (XS) /</a:t>
                      </a:r>
                      <a:r>
                        <a:rPr lang="es-ES" baseline="0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 </a:t>
                      </a:r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móvil / </a:t>
                      </a:r>
                      <a:r>
                        <a:rPr lang="es-ES" dirty="0" err="1" smtClean="0">
                          <a:solidFill>
                            <a:srgbClr val="222222"/>
                          </a:solidFill>
                          <a:latin typeface="Helvetica Neue"/>
                        </a:rPr>
                        <a:t>tablet</a:t>
                      </a:r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 vertical menos de 768px)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Default [</a:t>
                      </a: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@media (</a:t>
                      </a:r>
                      <a:r>
                        <a:rPr lang="es-ES" dirty="0" err="1" smtClean="0">
                          <a:solidFill>
                            <a:srgbClr val="FF0000"/>
                          </a:solidFill>
                          <a:latin typeface="Helvetica Neue"/>
                        </a:rPr>
                        <a:t>max-width</a:t>
                      </a:r>
                      <a:r>
                        <a:rPr lang="es-ES" dirty="0" smtClean="0">
                          <a:solidFill>
                            <a:srgbClr val="FF0000"/>
                          </a:solidFill>
                          <a:latin typeface="Helvetica Neue"/>
                        </a:rPr>
                        <a:t>: 768px)</a:t>
                      </a:r>
                      <a:r>
                        <a:rPr lang="es-ES" dirty="0" smtClean="0">
                          <a:solidFill>
                            <a:srgbClr val="222222"/>
                          </a:solidFill>
                          <a:latin typeface="Helvetica Neue"/>
                        </a:rPr>
                        <a:t>]</a:t>
                      </a:r>
                      <a:endParaRPr lang="es-ES" dirty="0" smtClean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@media (</a:t>
                      </a:r>
                      <a:r>
                        <a:rPr lang="es-ES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max-width</a:t>
                      </a:r>
                      <a:r>
                        <a:rPr lang="es-ES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: 767px)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22633" y="4688245"/>
            <a:ext cx="6380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Según el tipo de columnas elegido, se determina a que tamaño de pantalla se produce su paso de distribución horizontal a vertical.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871995" y="5350853"/>
            <a:ext cx="5808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Ejemplo: </a:t>
            </a:r>
            <a:r>
              <a:rPr lang="es-ES" dirty="0">
                <a:solidFill>
                  <a:prstClr val="black"/>
                </a:solidFill>
              </a:rPr>
              <a:t>las clases .col-md-</a:t>
            </a:r>
            <a:r>
              <a:rPr lang="es-ES" dirty="0" smtClean="0">
                <a:solidFill>
                  <a:prstClr val="black"/>
                </a:solidFill>
              </a:rPr>
              <a:t>*. se muestran horizontalmente en </a:t>
            </a:r>
            <a:r>
              <a:rPr lang="es-ES" dirty="0">
                <a:solidFill>
                  <a:prstClr val="black"/>
                </a:solidFill>
              </a:rPr>
              <a:t>un ordenador (</a:t>
            </a:r>
            <a:r>
              <a:rPr lang="es-ES" i="1" dirty="0">
                <a:solidFill>
                  <a:prstClr val="black"/>
                </a:solidFill>
              </a:rPr>
              <a:t>medio</a:t>
            </a:r>
            <a:r>
              <a:rPr lang="es-ES" dirty="0">
                <a:solidFill>
                  <a:prstClr val="black"/>
                </a:solidFill>
              </a:rPr>
              <a:t> o </a:t>
            </a:r>
            <a:r>
              <a:rPr lang="es-ES" i="1" dirty="0">
                <a:solidFill>
                  <a:prstClr val="black"/>
                </a:solidFill>
              </a:rPr>
              <a:t>grande</a:t>
            </a:r>
            <a:r>
              <a:rPr lang="es-ES" dirty="0">
                <a:solidFill>
                  <a:prstClr val="black"/>
                </a:solidFill>
              </a:rPr>
              <a:t>) </a:t>
            </a:r>
            <a:r>
              <a:rPr lang="es-ES" dirty="0" smtClean="0">
                <a:solidFill>
                  <a:prstClr val="black"/>
                </a:solidFill>
              </a:rPr>
              <a:t>y verticalmente en </a:t>
            </a:r>
            <a:r>
              <a:rPr lang="es-ES" dirty="0">
                <a:solidFill>
                  <a:prstClr val="black"/>
                </a:solidFill>
              </a:rPr>
              <a:t>los dispositivos móviles (</a:t>
            </a:r>
            <a:r>
              <a:rPr lang="es-ES" i="1" dirty="0">
                <a:solidFill>
                  <a:prstClr val="black"/>
                </a:solidFill>
              </a:rPr>
              <a:t>extra </a:t>
            </a:r>
            <a:r>
              <a:rPr lang="es-ES" i="1" dirty="0" smtClean="0">
                <a:solidFill>
                  <a:prstClr val="black"/>
                </a:solidFill>
              </a:rPr>
              <a:t>pequeño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o</a:t>
            </a:r>
            <a:r>
              <a:rPr lang="es-ES" dirty="0">
                <a:solidFill>
                  <a:prstClr val="black"/>
                </a:solidFill>
              </a:rPr>
              <a:t> </a:t>
            </a:r>
            <a:r>
              <a:rPr lang="es-ES" i="1" dirty="0">
                <a:solidFill>
                  <a:prstClr val="black"/>
                </a:solidFill>
              </a:rPr>
              <a:t>pequeño</a:t>
            </a:r>
            <a:r>
              <a:rPr lang="es-ES" dirty="0">
                <a:solidFill>
                  <a:prstClr val="black"/>
                </a:solidFill>
              </a:rPr>
              <a:t>)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14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Bootstrap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751541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Maquetación: </a:t>
            </a:r>
            <a:r>
              <a:rPr lang="en-US" i="1" dirty="0" smtClean="0"/>
              <a:t>Grid</a:t>
            </a:r>
            <a:r>
              <a:rPr lang="es-ES" dirty="0" smtClean="0"/>
              <a:t> responsivo</a:t>
            </a:r>
          </a:p>
          <a:p>
            <a:r>
              <a:rPr lang="es-ES" dirty="0" smtClean="0"/>
              <a:t>Elementos de CSS</a:t>
            </a:r>
          </a:p>
          <a:p>
            <a:r>
              <a:rPr lang="es-ES" dirty="0" smtClean="0"/>
              <a:t>Componentes</a:t>
            </a:r>
          </a:p>
          <a:p>
            <a:r>
              <a:rPr lang="en-US" i="1" dirty="0" smtClean="0"/>
              <a:t>Plugins</a:t>
            </a:r>
            <a:r>
              <a:rPr lang="es-ES" dirty="0" smtClean="0"/>
              <a:t> en JavaScript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492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31050" cy="638174"/>
          </a:xfrm>
        </p:spPr>
        <p:txBody>
          <a:bodyPr/>
          <a:lstStyle/>
          <a:p>
            <a:pPr algn="ctr"/>
            <a:r>
              <a:rPr lang="es-ES" dirty="0" err="1" smtClean="0"/>
              <a:t>Mediaqueries</a:t>
            </a:r>
            <a:r>
              <a:rPr lang="es-ES" dirty="0" smtClean="0"/>
              <a:t> en Bootstrap (1)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58913"/>
              </p:ext>
            </p:extLst>
          </p:nvPr>
        </p:nvGraphicFramePr>
        <p:xfrm>
          <a:off x="509012" y="1258833"/>
          <a:ext cx="8086957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333"/>
                <a:gridCol w="1917623"/>
                <a:gridCol w="1260001"/>
                <a:gridCol w="1260000"/>
                <a:gridCol w="12600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xs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sm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lg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Comportamiento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 columnas se muestran siempre horizontalmente.</a:t>
                      </a:r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se estrecha el navegador, las columnas se muestran verticalmente. A medida que aumenta su anchura, la rejilla muestra su aspecto horizontal normal.</a:t>
                      </a:r>
                      <a:endParaRPr lang="es-E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Anchura </a:t>
                      </a:r>
                      <a:r>
                        <a:rPr lang="es-ES" b="1" dirty="0" smtClean="0"/>
                        <a:t>máxima</a:t>
                      </a:r>
                      <a:r>
                        <a:rPr lang="es-ES" dirty="0" smtClean="0"/>
                        <a:t> del contenedor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Ninguna </a:t>
                      </a:r>
                      <a:r>
                        <a:rPr lang="es-ES" dirty="0" smtClean="0"/>
                        <a:t>(auto)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750px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970px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1170px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Anchura </a:t>
                      </a:r>
                      <a:r>
                        <a:rPr lang="es-ES" b="1" dirty="0" smtClean="0"/>
                        <a:t>máxima</a:t>
                      </a:r>
                      <a:r>
                        <a:rPr lang="es-ES" dirty="0" smtClean="0"/>
                        <a:t> de columna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~62px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~81px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~97px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Separación entre columnas (</a:t>
                      </a:r>
                      <a:r>
                        <a:rPr lang="es-ES" dirty="0" err="1" smtClean="0"/>
                        <a:t>padding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30px (15px a cada lado de la columna)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¿Permite desplazar columnas?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dirty="0" smtClean="0"/>
                        <a:t>SI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¿Permite reordenación de columnas?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s-ES" dirty="0" smtClean="0"/>
                        <a:t>SI</a:t>
                      </a:r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2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Maquetación: Otras clases CSS (1)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866421" y="1229978"/>
            <a:ext cx="2930707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ES" sz="24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</a:rPr>
              <a:t>Desplazamientos</a:t>
            </a:r>
            <a:r>
              <a:rPr lang="es-ES" sz="3600" b="1" i="1" dirty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</a:rPr>
              <a:t>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66421" y="2241550"/>
            <a:ext cx="7762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No siempre se necesita asignar todo es espacio de las filas en forma de columnas: es posible desplazar una columna tanto como sea necesario a la derecha, utilizando las clases .</a:t>
            </a:r>
            <a:r>
              <a:rPr lang="es-ES" b="1" dirty="0" smtClean="0">
                <a:solidFill>
                  <a:srgbClr val="0070C0"/>
                </a:solidFill>
              </a:rPr>
              <a:t>col-xx-offset-n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77" y="4220609"/>
            <a:ext cx="6838950" cy="5619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165777" y="3391557"/>
            <a:ext cx="387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&lt;div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="col-md-3 col-md-offset-3"&gt;.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2047492" y="3837671"/>
            <a:ext cx="1093273" cy="663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621171" y="5091295"/>
            <a:ext cx="6648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Estas clases </a:t>
            </a:r>
            <a:r>
              <a:rPr lang="es-ES" dirty="0">
                <a:solidFill>
                  <a:prstClr val="black"/>
                </a:solidFill>
              </a:rPr>
              <a:t>aumentan el tamaño del margen izquierdo de la columna en una </a:t>
            </a:r>
            <a:r>
              <a:rPr lang="es-ES" dirty="0" smtClean="0">
                <a:solidFill>
                  <a:prstClr val="black"/>
                </a:solidFill>
              </a:rPr>
              <a:t>cantidad correspondiente al número de columnas indicado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1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167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Maquetación: Otras clases CSS (2)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095034" y="1336948"/>
            <a:ext cx="165943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defRPr sz="2400" b="1" i="1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ea typeface="+mj-ea"/>
              </a:defRPr>
            </a:lvl1pPr>
          </a:lstStyle>
          <a:p>
            <a:r>
              <a:rPr lang="es-ES" dirty="0"/>
              <a:t>Anidación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095034" y="2417208"/>
            <a:ext cx="6486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Para </a:t>
            </a:r>
            <a:r>
              <a:rPr lang="es-ES" dirty="0">
                <a:solidFill>
                  <a:prstClr val="black"/>
                </a:solidFill>
              </a:rPr>
              <a:t>ello, dentro de una columna con la clase </a:t>
            </a:r>
            <a:r>
              <a:rPr lang="es-ES" b="1" dirty="0">
                <a:solidFill>
                  <a:srgbClr val="0070C0"/>
                </a:solidFill>
              </a:rPr>
              <a:t>col-md-*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se crea </a:t>
            </a:r>
            <a:r>
              <a:rPr lang="es-ES" dirty="0">
                <a:solidFill>
                  <a:prstClr val="black"/>
                </a:solidFill>
              </a:rPr>
              <a:t>un nuevo elemento con la clase .</a:t>
            </a:r>
            <a:r>
              <a:rPr lang="es-ES" b="1" dirty="0" err="1">
                <a:solidFill>
                  <a:srgbClr val="0070C0"/>
                </a:solidFill>
              </a:rPr>
              <a:t>row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y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se añade </a:t>
            </a:r>
            <a:r>
              <a:rPr lang="es-ES" dirty="0">
                <a:solidFill>
                  <a:prstClr val="black"/>
                </a:solidFill>
              </a:rPr>
              <a:t>una o más columnas con la clase .</a:t>
            </a:r>
            <a:r>
              <a:rPr lang="es-ES" b="1" dirty="0">
                <a:solidFill>
                  <a:srgbClr val="0070C0"/>
                </a:solidFill>
              </a:rPr>
              <a:t>col-md-*</a:t>
            </a:r>
            <a:r>
              <a:rPr lang="es-ES" dirty="0" smtClean="0">
                <a:solidFill>
                  <a:prstClr val="black"/>
                </a:solidFill>
              </a:rPr>
              <a:t> de modo que las </a:t>
            </a:r>
            <a:r>
              <a:rPr lang="es-ES" dirty="0">
                <a:solidFill>
                  <a:prstClr val="black"/>
                </a:solidFill>
              </a:rPr>
              <a:t>columnas anidadas </a:t>
            </a:r>
            <a:r>
              <a:rPr lang="es-ES" dirty="0" smtClean="0">
                <a:solidFill>
                  <a:prstClr val="black"/>
                </a:solidFill>
              </a:rPr>
              <a:t>sumen 12 </a:t>
            </a:r>
            <a:r>
              <a:rPr lang="es-ES" dirty="0">
                <a:solidFill>
                  <a:prstClr val="black"/>
                </a:solidFill>
              </a:rPr>
              <a:t>columnas de anchura,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95034" y="2047876"/>
            <a:ext cx="5345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Es </a:t>
            </a:r>
            <a:r>
              <a:rPr lang="es-ES" dirty="0">
                <a:solidFill>
                  <a:prstClr val="black"/>
                </a:solidFill>
              </a:rPr>
              <a:t>posible anidar columnas dentro de otras columnas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9" y="4340881"/>
            <a:ext cx="7219950" cy="1381125"/>
          </a:xfrm>
          <a:prstGeom prst="rect">
            <a:avLst/>
          </a:prstGeom>
        </p:spPr>
      </p:pic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53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Maquetación: </a:t>
            </a:r>
            <a:r>
              <a:rPr lang="es-ES" dirty="0"/>
              <a:t>Otras </a:t>
            </a:r>
            <a:r>
              <a:rPr lang="es-ES" dirty="0" smtClean="0"/>
              <a:t>clases CSS (3)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18834" y="1516988"/>
            <a:ext cx="1096198" cy="42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defRPr sz="2400" b="1" i="1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ea typeface="+mj-ea"/>
              </a:defRPr>
            </a:lvl1pPr>
          </a:lstStyle>
          <a:p>
            <a:r>
              <a:rPr lang="es-ES" dirty="0"/>
              <a:t>Orden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018834" y="2168525"/>
            <a:ext cx="7015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Existe la posibilidad de </a:t>
            </a:r>
            <a:r>
              <a:rPr lang="es-ES" dirty="0">
                <a:solidFill>
                  <a:prstClr val="black"/>
                </a:solidFill>
              </a:rPr>
              <a:t>reordenar las columnas para cambiar su posición, lo que es muy importante para los diseños web </a:t>
            </a:r>
            <a:r>
              <a:rPr lang="es-ES" dirty="0" err="1">
                <a:solidFill>
                  <a:prstClr val="black"/>
                </a:solidFill>
              </a:rPr>
              <a:t>responsive</a:t>
            </a:r>
            <a:r>
              <a:rPr lang="es-ES" dirty="0">
                <a:solidFill>
                  <a:prstClr val="black"/>
                </a:solidFill>
              </a:rPr>
              <a:t>. 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Para ello se utilizan las </a:t>
            </a:r>
            <a:r>
              <a:rPr lang="es-ES" dirty="0">
                <a:solidFill>
                  <a:prstClr val="black"/>
                </a:solidFill>
              </a:rPr>
              <a:t>clases </a:t>
            </a:r>
            <a:r>
              <a:rPr lang="es-ES" b="1" dirty="0">
                <a:solidFill>
                  <a:srgbClr val="0070C0"/>
                </a:solidFill>
              </a:rPr>
              <a:t>.col-md-</a:t>
            </a:r>
            <a:r>
              <a:rPr lang="es-ES" b="1" dirty="0" err="1">
                <a:solidFill>
                  <a:srgbClr val="0070C0"/>
                </a:solidFill>
              </a:rPr>
              <a:t>push</a:t>
            </a:r>
            <a:r>
              <a:rPr lang="es-ES" b="1" dirty="0">
                <a:solidFill>
                  <a:srgbClr val="0070C0"/>
                </a:solidFill>
              </a:rPr>
              <a:t>-* </a:t>
            </a:r>
            <a:r>
              <a:rPr lang="es-ES" dirty="0">
                <a:solidFill>
                  <a:prstClr val="black"/>
                </a:solidFill>
              </a:rPr>
              <a:t>y .</a:t>
            </a:r>
            <a:r>
              <a:rPr lang="es-ES" b="1" dirty="0">
                <a:solidFill>
                  <a:srgbClr val="0070C0"/>
                </a:solidFill>
              </a:rPr>
              <a:t>col-md-</a:t>
            </a:r>
            <a:r>
              <a:rPr lang="es-ES" b="1" dirty="0" err="1">
                <a:solidFill>
                  <a:srgbClr val="0070C0"/>
                </a:solidFill>
              </a:rPr>
              <a:t>pull</a:t>
            </a:r>
            <a:r>
              <a:rPr lang="es-ES" b="1" dirty="0">
                <a:solidFill>
                  <a:srgbClr val="0070C0"/>
                </a:solidFill>
              </a:rPr>
              <a:t>-*</a:t>
            </a:r>
            <a:r>
              <a:rPr lang="es-ES" dirty="0">
                <a:solidFill>
                  <a:prstClr val="black"/>
                </a:solidFill>
              </a:rPr>
              <a:t> para reordenar las columnas.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907852" y="3742080"/>
            <a:ext cx="61262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Cambia el posicionamiento flotante habitual de las columnas por un posicionamiento absoluto, definido en términos de columnas por la izquierda o por la derecha.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907852" y="5038636"/>
            <a:ext cx="63522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Es necesario el correcto ajusta entre </a:t>
            </a:r>
            <a:r>
              <a:rPr lang="es-ES" dirty="0" err="1">
                <a:solidFill>
                  <a:prstClr val="black"/>
                </a:solidFill>
              </a:rPr>
              <a:t>push</a:t>
            </a:r>
            <a:r>
              <a:rPr lang="es-ES" dirty="0">
                <a:solidFill>
                  <a:prstClr val="black"/>
                </a:solidFill>
              </a:rPr>
              <a:t> y </a:t>
            </a:r>
            <a:r>
              <a:rPr lang="es-ES" dirty="0" err="1">
                <a:solidFill>
                  <a:prstClr val="black"/>
                </a:solidFill>
              </a:rPr>
              <a:t>pull</a:t>
            </a:r>
            <a:r>
              <a:rPr lang="es-ES" dirty="0">
                <a:solidFill>
                  <a:prstClr val="black"/>
                </a:solidFill>
              </a:rPr>
              <a:t> a las columnas que se quieren reposicionar (e.g. intercambiando los valores de ancho y los de </a:t>
            </a:r>
            <a:r>
              <a:rPr lang="es-ES" dirty="0" err="1">
                <a:solidFill>
                  <a:prstClr val="black"/>
                </a:solidFill>
              </a:rPr>
              <a:t>push</a:t>
            </a:r>
            <a:r>
              <a:rPr lang="es-ES" dirty="0">
                <a:solidFill>
                  <a:prstClr val="black"/>
                </a:solidFill>
              </a:rPr>
              <a:t>/</a:t>
            </a:r>
            <a:r>
              <a:rPr lang="es-ES" dirty="0" err="1">
                <a:solidFill>
                  <a:prstClr val="black"/>
                </a:solidFill>
              </a:rPr>
              <a:t>pull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48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Ejemplo: </a:t>
            </a:r>
            <a:r>
              <a:rPr lang="en-US" dirty="0" smtClean="0"/>
              <a:t>pull</a:t>
            </a:r>
            <a:r>
              <a:rPr lang="es-ES" dirty="0" smtClean="0"/>
              <a:t> y </a:t>
            </a:r>
            <a:r>
              <a:rPr lang="en-US" dirty="0" smtClean="0"/>
              <a:t>push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56" y="1593850"/>
            <a:ext cx="2846388" cy="28533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3354381"/>
            <a:ext cx="5949950" cy="264104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Flecha curvada hacia abajo 5"/>
          <p:cNvSpPr/>
          <p:nvPr/>
        </p:nvSpPr>
        <p:spPr>
          <a:xfrm rot="2536171">
            <a:off x="3480990" y="2096818"/>
            <a:ext cx="1429090" cy="7926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6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Clases auxiliares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170663" y="2121024"/>
            <a:ext cx="12003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.visible-xs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.visible-sm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.visible-md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.visible-lg</a:t>
            </a:r>
            <a:endParaRPr lang="es-ES" noProof="1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471499" y="259361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Visibilidad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957128" y="2121023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.hidden-xs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.hidden-sm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.hidden-md</a:t>
            </a:r>
          </a:p>
          <a:p>
            <a:pPr defTabSz="457200"/>
            <a:r>
              <a:rPr lang="es-ES" noProof="1" smtClean="0">
                <a:solidFill>
                  <a:prstClr val="black"/>
                </a:solidFill>
              </a:rPr>
              <a:t>.hidden-lg</a:t>
            </a:r>
            <a:endParaRPr lang="es-ES" noProof="1">
              <a:solidFill>
                <a:prstClr val="black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09874" y="13726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noProof="1" smtClean="0">
                <a:solidFill>
                  <a:prstClr val="black"/>
                </a:solidFill>
              </a:rPr>
              <a:t>Clearfix</a:t>
            </a:r>
            <a:endParaRPr lang="en-US" noProof="1">
              <a:solidFill>
                <a:prstClr val="black"/>
              </a:solidFill>
            </a:endParaRPr>
          </a:p>
        </p:txBody>
      </p:sp>
      <p:pic>
        <p:nvPicPr>
          <p:cNvPr id="10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455883" y="1372633"/>
            <a:ext cx="21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rompe la flotabilidad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9" idx="3"/>
            <a:endCxn id="4" idx="1"/>
          </p:cNvCxnSpPr>
          <p:nvPr/>
        </p:nvCxnSpPr>
        <p:spPr>
          <a:xfrm>
            <a:off x="2199861" y="1557299"/>
            <a:ext cx="2256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892879" y="4871560"/>
            <a:ext cx="286193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noProof="1" smtClean="0"/>
              <a:t>&lt;div class="clearfix visible-xs</a:t>
            </a:r>
            <a:endParaRPr lang="es-ES" noProof="1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55" y="4077001"/>
            <a:ext cx="3773013" cy="166477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892879" y="3629927"/>
            <a:ext cx="3184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Entre las dos primeras y las dos segundas columnas se rompe la continuidad mediante</a:t>
            </a:r>
            <a:endParaRPr lang="es-ES" dirty="0"/>
          </a:p>
        </p:txBody>
      </p:sp>
      <p:cxnSp>
        <p:nvCxnSpPr>
          <p:cNvPr id="6" name="Conector recto de flecha 5"/>
          <p:cNvCxnSpPr>
            <a:stCxn id="13" idx="3"/>
          </p:cNvCxnSpPr>
          <p:nvPr/>
        </p:nvCxnSpPr>
        <p:spPr>
          <a:xfrm>
            <a:off x="3754816" y="5056226"/>
            <a:ext cx="966539" cy="38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1089836" y="1706124"/>
            <a:ext cx="18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(Limpiando </a:t>
            </a:r>
            <a:r>
              <a:rPr lang="en-US" i="1" dirty="0" smtClean="0">
                <a:solidFill>
                  <a:prstClr val="black"/>
                </a:solidFill>
              </a:rPr>
              <a:t>floats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Ejemplo: Maquetación y </a:t>
            </a:r>
            <a:r>
              <a:rPr lang="es-ES" dirty="0" err="1" smtClean="0"/>
              <a:t>mediaqueries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29824"/>
            <a:ext cx="3165186" cy="4285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937" y="2204524"/>
            <a:ext cx="4478939" cy="4285175"/>
          </a:xfrm>
          <a:prstGeom prst="rect">
            <a:avLst/>
          </a:prstGeom>
        </p:spPr>
      </p:pic>
      <p:sp>
        <p:nvSpPr>
          <p:cNvPr id="6" name="Flecha curvada hacia abajo 5"/>
          <p:cNvSpPr/>
          <p:nvPr/>
        </p:nvSpPr>
        <p:spPr>
          <a:xfrm rot="2539197">
            <a:off x="3772272" y="1501795"/>
            <a:ext cx="1096613" cy="63076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1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95592" cy="638174"/>
          </a:xfrm>
        </p:spPr>
        <p:txBody>
          <a:bodyPr/>
          <a:lstStyle/>
          <a:p>
            <a:pPr algn="ctr"/>
            <a:r>
              <a:rPr lang="es-ES" dirty="0" smtClean="0"/>
              <a:t>Etiquetas HTML: Estilos (1)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252242" y="270910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&lt;</a:t>
            </a:r>
            <a:r>
              <a:rPr lang="es-ES" dirty="0"/>
              <a:t>h1&gt;…&lt;h6&gt; y &lt;</a:t>
            </a:r>
            <a:r>
              <a:rPr lang="es-ES" dirty="0" err="1"/>
              <a:t>small</a:t>
            </a:r>
            <a:r>
              <a:rPr lang="es-ES" dirty="0"/>
              <a:t>&gt; para los subtítulos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77154" y="2709107"/>
            <a:ext cx="99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Titulares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77154" y="3337748"/>
            <a:ext cx="68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Texto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13652" y="3337748"/>
            <a:ext cx="4494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&lt;p&gt; y &lt;p </a:t>
            </a:r>
            <a:r>
              <a:rPr lang="es-ES" dirty="0" err="1"/>
              <a:t>class</a:t>
            </a:r>
            <a:r>
              <a:rPr lang="es-ES" dirty="0"/>
              <a:t>="lead</a:t>
            </a:r>
            <a:r>
              <a:rPr lang="es-ES" dirty="0" smtClean="0"/>
              <a:t>"&gt; para textos destacados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277154" y="3966389"/>
            <a:ext cx="2170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Importancia y Énfasis</a:t>
            </a:r>
          </a:p>
        </p:txBody>
      </p:sp>
      <p:cxnSp>
        <p:nvCxnSpPr>
          <p:cNvPr id="21" name="Conector recto de flecha 20"/>
          <p:cNvCxnSpPr>
            <a:stCxn id="5" idx="3"/>
            <a:endCxn id="4" idx="1"/>
          </p:cNvCxnSpPr>
          <p:nvPr/>
        </p:nvCxnSpPr>
        <p:spPr>
          <a:xfrm>
            <a:off x="2271529" y="2893773"/>
            <a:ext cx="980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6" idx="3"/>
            <a:endCxn id="7" idx="1"/>
          </p:cNvCxnSpPr>
          <p:nvPr/>
        </p:nvCxnSpPr>
        <p:spPr>
          <a:xfrm>
            <a:off x="1962085" y="3522414"/>
            <a:ext cx="1251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4306712" y="3971493"/>
            <a:ext cx="23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 smtClean="0"/>
              <a:t>strong</a:t>
            </a:r>
            <a:r>
              <a:rPr lang="es-ES" dirty="0" smtClean="0"/>
              <a:t>&gt; &lt;</a:t>
            </a:r>
            <a:r>
              <a:rPr lang="es-ES" dirty="0" err="1" smtClean="0"/>
              <a:t>em</a:t>
            </a:r>
            <a:r>
              <a:rPr lang="es-ES" dirty="0" smtClean="0"/>
              <a:t>&gt; &lt;b&gt; &lt;i&gt;</a:t>
            </a:r>
            <a:endParaRPr lang="es-ES" dirty="0"/>
          </a:p>
        </p:txBody>
      </p:sp>
      <p:cxnSp>
        <p:nvCxnSpPr>
          <p:cNvPr id="36" name="Conector recto de flecha 35"/>
          <p:cNvCxnSpPr>
            <a:stCxn id="8" idx="3"/>
            <a:endCxn id="34" idx="1"/>
          </p:cNvCxnSpPr>
          <p:nvPr/>
        </p:nvCxnSpPr>
        <p:spPr>
          <a:xfrm>
            <a:off x="3447300" y="4151055"/>
            <a:ext cx="859412" cy="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1277154" y="4983949"/>
            <a:ext cx="1669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Clases </a:t>
            </a:r>
            <a:r>
              <a:rPr lang="es-ES" dirty="0" smtClean="0"/>
              <a:t>CSS </a:t>
            </a:r>
            <a:r>
              <a:rPr lang="es-ES" dirty="0"/>
              <a:t>para alinear </a:t>
            </a:r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4106935" y="4706949"/>
            <a:ext cx="2604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&lt;p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text-left</a:t>
            </a:r>
            <a:r>
              <a:rPr lang="es-ES" dirty="0" smtClean="0"/>
              <a:t>"&gt;</a:t>
            </a:r>
            <a:endParaRPr lang="es-ES" dirty="0"/>
          </a:p>
          <a:p>
            <a:r>
              <a:rPr lang="es-ES" dirty="0"/>
              <a:t>&lt;p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-center</a:t>
            </a:r>
            <a:r>
              <a:rPr lang="es-ES" dirty="0" smtClean="0"/>
              <a:t>"&gt;</a:t>
            </a:r>
          </a:p>
          <a:p>
            <a:r>
              <a:rPr lang="es-ES" dirty="0" smtClean="0"/>
              <a:t>&lt;</a:t>
            </a:r>
            <a:r>
              <a:rPr lang="es-ES" dirty="0"/>
              <a:t>p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text-right</a:t>
            </a:r>
            <a:r>
              <a:rPr lang="es-ES" dirty="0" smtClean="0"/>
              <a:t>"&gt;</a:t>
            </a:r>
          </a:p>
          <a:p>
            <a:r>
              <a:rPr lang="es-ES" dirty="0" smtClean="0"/>
              <a:t>&lt;cite </a:t>
            </a:r>
            <a:r>
              <a:rPr lang="es-ES" dirty="0" err="1" smtClean="0"/>
              <a:t>class</a:t>
            </a:r>
            <a:r>
              <a:rPr lang="es-ES" dirty="0"/>
              <a:t>="</a:t>
            </a:r>
            <a:r>
              <a:rPr lang="es-ES" dirty="0" err="1"/>
              <a:t>pull-right</a:t>
            </a:r>
            <a:r>
              <a:rPr lang="es-ES" dirty="0"/>
              <a:t>"&gt;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66242" y="1277649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Muchas de las </a:t>
            </a:r>
            <a:r>
              <a:rPr lang="es-ES" dirty="0" err="1"/>
              <a:t>etiquétas</a:t>
            </a:r>
            <a:r>
              <a:rPr lang="es-ES" dirty="0"/>
              <a:t> HTML que acompañan a los textos, tienen su propio estilo CSS ya definido en el </a:t>
            </a:r>
            <a:r>
              <a:rPr lang="es-ES" dirty="0" err="1"/>
              <a:t>framework</a:t>
            </a:r>
            <a:r>
              <a:rPr lang="es-ES" dirty="0"/>
              <a:t> de Bootstrap.</a:t>
            </a:r>
          </a:p>
          <a:p>
            <a:endParaRPr lang="es-ES" dirty="0"/>
          </a:p>
          <a:p>
            <a:r>
              <a:rPr lang="es-ES" dirty="0"/>
              <a:t>De esta forma se homogeniza su aspecto en todos los navegadores</a:t>
            </a:r>
          </a:p>
        </p:txBody>
      </p:sp>
      <p:pic>
        <p:nvPicPr>
          <p:cNvPr id="32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Etiquetas HTML: Estilos </a:t>
            </a:r>
            <a:r>
              <a:rPr lang="es-ES" dirty="0" smtClean="0"/>
              <a:t>(2)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290406" y="3865583"/>
            <a:ext cx="95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Código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90406" y="1891586"/>
            <a:ext cx="1371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Abreviaturas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65494" y="1873130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abbr</a:t>
            </a:r>
            <a:r>
              <a:rPr lang="es-ES" dirty="0" smtClean="0"/>
              <a:t>&gt; y  &lt;</a:t>
            </a:r>
            <a:r>
              <a:rPr lang="es-ES" dirty="0" err="1" smtClean="0"/>
              <a:t>abbr</a:t>
            </a:r>
            <a:r>
              <a:rPr lang="es-ES" dirty="0"/>
              <a:t>  </a:t>
            </a:r>
            <a:r>
              <a:rPr lang="es-ES" dirty="0" smtClean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initialism</a:t>
            </a:r>
            <a:r>
              <a:rPr lang="es-ES" dirty="0"/>
              <a:t>"&gt;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290406" y="2520227"/>
            <a:ext cx="1270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Direcciones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290406" y="3148868"/>
            <a:ext cx="132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Blockquotes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298029" y="4970089"/>
            <a:ext cx="697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Listas</a:t>
            </a:r>
          </a:p>
        </p:txBody>
      </p:sp>
      <p:cxnSp>
        <p:nvCxnSpPr>
          <p:cNvPr id="16" name="Conector recto de flecha 15"/>
          <p:cNvCxnSpPr>
            <a:stCxn id="11" idx="3"/>
            <a:endCxn id="12" idx="1"/>
          </p:cNvCxnSpPr>
          <p:nvPr/>
        </p:nvCxnSpPr>
        <p:spPr>
          <a:xfrm flipV="1">
            <a:off x="2661487" y="2057796"/>
            <a:ext cx="604007" cy="1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265494" y="2520227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 smtClean="0"/>
              <a:t>address</a:t>
            </a:r>
            <a:r>
              <a:rPr lang="es-ES" dirty="0" smtClean="0"/>
              <a:t>&gt;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13" idx="3"/>
            <a:endCxn id="17" idx="1"/>
          </p:cNvCxnSpPr>
          <p:nvPr/>
        </p:nvCxnSpPr>
        <p:spPr>
          <a:xfrm>
            <a:off x="2560497" y="2704893"/>
            <a:ext cx="704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363375" y="3147194"/>
            <a:ext cx="2297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</a:t>
            </a:r>
            <a:r>
              <a:rPr lang="es-ES" dirty="0" err="1" smtClean="0"/>
              <a:t>blockquote</a:t>
            </a:r>
            <a:r>
              <a:rPr lang="es-ES" dirty="0" smtClean="0"/>
              <a:t>&gt; y &lt;cite&gt; </a:t>
            </a:r>
            <a:endParaRPr lang="es-ES" dirty="0"/>
          </a:p>
        </p:txBody>
      </p:sp>
      <p:cxnSp>
        <p:nvCxnSpPr>
          <p:cNvPr id="20" name="Conector recto de flecha 19"/>
          <p:cNvCxnSpPr>
            <a:stCxn id="14" idx="3"/>
            <a:endCxn id="19" idx="1"/>
          </p:cNvCxnSpPr>
          <p:nvPr/>
        </p:nvCxnSpPr>
        <p:spPr>
          <a:xfrm flipV="1">
            <a:off x="2615641" y="3331860"/>
            <a:ext cx="747734" cy="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3468175" y="496674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 smtClean="0"/>
              <a:t>ol</a:t>
            </a:r>
            <a:r>
              <a:rPr lang="es-ES" dirty="0" smtClean="0"/>
              <a:t>&gt; &lt;</a:t>
            </a:r>
            <a:r>
              <a:rPr lang="es-ES" dirty="0" err="1" smtClean="0"/>
              <a:t>ul</a:t>
            </a:r>
            <a:r>
              <a:rPr lang="es-ES" dirty="0" smtClean="0"/>
              <a:t>&gt; 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5" idx="3"/>
            <a:endCxn id="21" idx="1"/>
          </p:cNvCxnSpPr>
          <p:nvPr/>
        </p:nvCxnSpPr>
        <p:spPr>
          <a:xfrm flipV="1">
            <a:off x="1995079" y="5151407"/>
            <a:ext cx="1473096" cy="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3363375" y="3880694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 smtClean="0"/>
              <a:t>code</a:t>
            </a:r>
            <a:r>
              <a:rPr lang="es-ES" dirty="0" smtClean="0"/>
              <a:t>&gt; &lt;pre&gt;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3"/>
            <a:endCxn id="23" idx="1"/>
          </p:cNvCxnSpPr>
          <p:nvPr/>
        </p:nvCxnSpPr>
        <p:spPr>
          <a:xfrm>
            <a:off x="2242768" y="4050249"/>
            <a:ext cx="1120607" cy="1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468175" y="5336073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&lt;dl&gt;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825887" y="5296777"/>
            <a:ext cx="243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verticales y horizontales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831919" y="4966741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verticales y "en línea"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4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Clases Contextuales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529053" y="1318426"/>
            <a:ext cx="498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Clases CSS </a:t>
            </a:r>
            <a:r>
              <a:rPr lang="es-ES" dirty="0" smtClean="0">
                <a:solidFill>
                  <a:prstClr val="black"/>
                </a:solidFill>
              </a:rPr>
              <a:t> para </a:t>
            </a:r>
            <a:r>
              <a:rPr lang="es-ES" dirty="0">
                <a:solidFill>
                  <a:prstClr val="black"/>
                </a:solidFill>
              </a:rPr>
              <a:t>indicar el tipo de </a:t>
            </a:r>
            <a:r>
              <a:rPr lang="es-ES" dirty="0" smtClean="0">
                <a:solidFill>
                  <a:prstClr val="black"/>
                </a:solidFill>
              </a:rPr>
              <a:t>contenido, con un determinado aspecto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48662" y="3989728"/>
            <a:ext cx="37771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text-muted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bg-muted</a:t>
            </a:r>
            <a:r>
              <a:rPr lang="es-ES" dirty="0" smtClean="0">
                <a:solidFill>
                  <a:prstClr val="black"/>
                </a:solidFill>
              </a:rPr>
              <a:t>"&gt;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&lt;p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</a:t>
            </a:r>
            <a:r>
              <a:rPr lang="es-ES" dirty="0" smtClean="0">
                <a:solidFill>
                  <a:prstClr val="black"/>
                </a:solidFill>
              </a:rPr>
              <a:t>-active </a:t>
            </a:r>
            <a:r>
              <a:rPr lang="es-ES" dirty="0" err="1" smtClean="0">
                <a:solidFill>
                  <a:prstClr val="black"/>
                </a:solidFill>
              </a:rPr>
              <a:t>bg</a:t>
            </a:r>
            <a:r>
              <a:rPr lang="es-ES" dirty="0" smtClean="0">
                <a:solidFill>
                  <a:prstClr val="black"/>
                </a:solidFill>
              </a:rPr>
              <a:t>-active"&gt;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text-primary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bg-primary</a:t>
            </a:r>
            <a:r>
              <a:rPr lang="es-ES" dirty="0" smtClean="0">
                <a:solidFill>
                  <a:prstClr val="black"/>
                </a:solidFill>
              </a:rPr>
              <a:t>"&gt;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text-success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bg-success</a:t>
            </a:r>
            <a:r>
              <a:rPr lang="es-ES" dirty="0">
                <a:solidFill>
                  <a:prstClr val="black"/>
                </a:solidFill>
              </a:rPr>
              <a:t>"&gt;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text-info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bg-info</a:t>
            </a:r>
            <a:r>
              <a:rPr lang="es-ES" dirty="0" smtClean="0">
                <a:solidFill>
                  <a:prstClr val="black"/>
                </a:solidFill>
              </a:rPr>
              <a:t>"&gt;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text-warning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>
                <a:solidFill>
                  <a:prstClr val="black"/>
                </a:solidFill>
              </a:rPr>
              <a:t>– </a:t>
            </a:r>
            <a:r>
              <a:rPr lang="es-ES" dirty="0" err="1">
                <a:solidFill>
                  <a:prstClr val="black"/>
                </a:solidFill>
              </a:rPr>
              <a:t>bg-warning</a:t>
            </a:r>
            <a:r>
              <a:rPr lang="es-ES" dirty="0">
                <a:solidFill>
                  <a:prstClr val="black"/>
                </a:solidFill>
              </a:rPr>
              <a:t>"&gt;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p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text-danger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bg-danger</a:t>
            </a:r>
            <a:r>
              <a:rPr lang="es-ES" dirty="0">
                <a:solidFill>
                  <a:prstClr val="black"/>
                </a:solidFill>
              </a:rPr>
              <a:t>"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529053" y="2279882"/>
            <a:ext cx="452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Se utilizan con diversos elementos: textos, </a:t>
            </a:r>
            <a:r>
              <a:rPr lang="es-ES" dirty="0" err="1" smtClean="0">
                <a:solidFill>
                  <a:prstClr val="black"/>
                </a:solidFill>
              </a:rPr>
              <a:t>backgrounds</a:t>
            </a:r>
            <a:r>
              <a:rPr lang="es-ES" dirty="0" smtClean="0">
                <a:solidFill>
                  <a:prstClr val="black"/>
                </a:solidFill>
              </a:rPr>
              <a:t> (</a:t>
            </a:r>
            <a:r>
              <a:rPr lang="es-ES" dirty="0" err="1" smtClean="0">
                <a:solidFill>
                  <a:prstClr val="black"/>
                </a:solidFill>
              </a:rPr>
              <a:t>bg</a:t>
            </a:r>
            <a:r>
              <a:rPr lang="es-ES" dirty="0" smtClean="0">
                <a:solidFill>
                  <a:prstClr val="black"/>
                </a:solidFill>
              </a:rPr>
              <a:t>) tablas</a:t>
            </a:r>
            <a:r>
              <a:rPr lang="es-ES" dirty="0">
                <a:solidFill>
                  <a:prstClr val="black"/>
                </a:solidFill>
              </a:rPr>
              <a:t>, botones </a:t>
            </a:r>
            <a:r>
              <a:rPr lang="es-ES" dirty="0" smtClean="0">
                <a:solidFill>
                  <a:prstClr val="black"/>
                </a:solidFill>
              </a:rPr>
              <a:t>… asociados a los mismos conceptos o aspectos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495507" y="1292884"/>
            <a:ext cx="13086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muted</a:t>
            </a:r>
            <a:r>
              <a:rPr lang="es-ES" dirty="0" smtClean="0">
                <a:solidFill>
                  <a:prstClr val="black"/>
                </a:solidFill>
              </a:rPr>
              <a:t>"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-active"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primary</a:t>
            </a:r>
            <a:r>
              <a:rPr lang="es-ES" dirty="0" smtClean="0">
                <a:solidFill>
                  <a:prstClr val="black"/>
                </a:solidFill>
              </a:rPr>
              <a:t>"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success</a:t>
            </a:r>
            <a:r>
              <a:rPr lang="es-ES" dirty="0" smtClean="0">
                <a:solidFill>
                  <a:prstClr val="black"/>
                </a:solidFill>
              </a:rPr>
              <a:t>"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info</a:t>
            </a:r>
            <a:r>
              <a:rPr lang="es-ES" dirty="0">
                <a:solidFill>
                  <a:prstClr val="black"/>
                </a:solidFill>
              </a:rPr>
              <a:t>"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warning</a:t>
            </a:r>
            <a:r>
              <a:rPr lang="es-ES" dirty="0" smtClean="0">
                <a:solidFill>
                  <a:prstClr val="black"/>
                </a:solidFill>
              </a:rPr>
              <a:t>"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-</a:t>
            </a:r>
            <a:r>
              <a:rPr lang="es-ES" dirty="0" err="1" smtClean="0">
                <a:solidFill>
                  <a:prstClr val="black"/>
                </a:solidFill>
              </a:rPr>
              <a:t>danger</a:t>
            </a:r>
            <a:r>
              <a:rPr lang="es-ES" dirty="0">
                <a:solidFill>
                  <a:prstClr val="black"/>
                </a:solidFill>
              </a:rPr>
              <a:t>"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3779520"/>
            <a:ext cx="3192556" cy="2451742"/>
          </a:xfrm>
          <a:prstGeom prst="rect">
            <a:avLst/>
          </a:prstGeom>
        </p:spPr>
      </p:pic>
      <p:pic>
        <p:nvPicPr>
          <p:cNvPr id="10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Bootstrap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5461"/>
            <a:ext cx="8118613" cy="499607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399430" y="5788751"/>
            <a:ext cx="2629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  <a:hlinkClick r:id="rId3"/>
              </a:rPr>
              <a:t>http://getbootstrap.com</a:t>
            </a:r>
            <a:r>
              <a:rPr lang="es-ES" dirty="0" smtClean="0">
                <a:solidFill>
                  <a:prstClr val="black"/>
                </a:solidFill>
                <a:hlinkClick r:id="rId3"/>
              </a:rPr>
              <a:t>/</a:t>
            </a:r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Tablas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053433" y="1400332"/>
            <a:ext cx="216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51074" y="1894560"/>
            <a:ext cx="341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table-striped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066193" y="2388788"/>
            <a:ext cx="363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table-bordered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066193" y="3505080"/>
            <a:ext cx="32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table-hover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66193" y="2883016"/>
            <a:ext cx="3784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table-condensed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51074" y="4627172"/>
            <a:ext cx="29022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 &lt;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 class="active"&gt;...&lt;/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n-US" dirty="0">
                <a:solidFill>
                  <a:prstClr val="black"/>
                </a:solidFill>
              </a:rPr>
              <a:t>  &lt;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 class="success"&gt;...&lt;/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n-US" dirty="0">
                <a:solidFill>
                  <a:prstClr val="black"/>
                </a:solidFill>
              </a:rPr>
              <a:t>  &lt;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 class="warning"&gt;...&lt;/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n-US" dirty="0">
                <a:solidFill>
                  <a:prstClr val="black"/>
                </a:solidFill>
              </a:rPr>
              <a:t>  &lt;</a:t>
            </a:r>
            <a:r>
              <a:rPr lang="en-US" dirty="0" err="1">
                <a:solidFill>
                  <a:prstClr val="black"/>
                </a:solidFill>
              </a:rPr>
              <a:t>tr</a:t>
            </a:r>
            <a:r>
              <a:rPr lang="en-US" dirty="0">
                <a:solidFill>
                  <a:prstClr val="black"/>
                </a:solidFill>
              </a:rPr>
              <a:t> class="danger"&gt;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314122" y="1894560"/>
            <a:ext cx="295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Tablas “listadas” (tipo </a:t>
            </a:r>
            <a:r>
              <a:rPr lang="es-ES" dirty="0" err="1" smtClean="0">
                <a:solidFill>
                  <a:prstClr val="black"/>
                </a:solidFill>
              </a:rPr>
              <a:t>zebra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13" name="Conector recto de flecha 12"/>
          <p:cNvCxnSpPr>
            <a:stCxn id="4" idx="3"/>
            <a:endCxn id="11" idx="1"/>
          </p:cNvCxnSpPr>
          <p:nvPr/>
        </p:nvCxnSpPr>
        <p:spPr>
          <a:xfrm>
            <a:off x="4465983" y="2079226"/>
            <a:ext cx="848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5553328" y="2388788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Tablas con bordes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553328" y="3366581"/>
            <a:ext cx="296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Tablas dinámicas (marcan fila en la que se hace </a:t>
            </a:r>
            <a:r>
              <a:rPr lang="es-ES" dirty="0" err="1" smtClean="0">
                <a:solidFill>
                  <a:prstClr val="black"/>
                </a:solidFill>
              </a:rPr>
              <a:t>hover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553328" y="2883016"/>
            <a:ext cx="20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Tablas condensadas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18" name="Conector recto de flecha 17"/>
          <p:cNvCxnSpPr>
            <a:stCxn id="6" idx="3"/>
            <a:endCxn id="14" idx="1"/>
          </p:cNvCxnSpPr>
          <p:nvPr/>
        </p:nvCxnSpPr>
        <p:spPr>
          <a:xfrm>
            <a:off x="4697123" y="2573454"/>
            <a:ext cx="856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7" idx="3"/>
            <a:endCxn id="15" idx="1"/>
          </p:cNvCxnSpPr>
          <p:nvPr/>
        </p:nvCxnSpPr>
        <p:spPr>
          <a:xfrm>
            <a:off x="4364981" y="3689746"/>
            <a:ext cx="1188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9" idx="3"/>
            <a:endCxn id="16" idx="1"/>
          </p:cNvCxnSpPr>
          <p:nvPr/>
        </p:nvCxnSpPr>
        <p:spPr>
          <a:xfrm>
            <a:off x="4850434" y="3067682"/>
            <a:ext cx="702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407141" y="4627171"/>
            <a:ext cx="2733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Elementos de las tablas “semánticas”, con los colores habituales de Bootstrap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25" name="Conector recto de flecha 24"/>
          <p:cNvCxnSpPr>
            <a:stCxn id="10" idx="3"/>
            <a:endCxn id="23" idx="1"/>
          </p:cNvCxnSpPr>
          <p:nvPr/>
        </p:nvCxnSpPr>
        <p:spPr>
          <a:xfrm flipV="1">
            <a:off x="3953300" y="5227336"/>
            <a:ext cx="1453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Tablas "</a:t>
            </a:r>
            <a:r>
              <a:rPr lang="en-US" dirty="0" smtClean="0"/>
              <a:t>responsive</a:t>
            </a:r>
            <a:r>
              <a:rPr lang="es-ES" dirty="0" smtClean="0"/>
              <a:t>"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895120" y="1799193"/>
            <a:ext cx="3042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&lt;div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table-responsive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830904" y="1385480"/>
            <a:ext cx="351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Contenedor de tablas </a:t>
            </a:r>
            <a:r>
              <a:rPr lang="es-ES" dirty="0" err="1" smtClean="0">
                <a:solidFill>
                  <a:prstClr val="black"/>
                </a:solidFill>
              </a:rPr>
              <a:t>responsive</a:t>
            </a:r>
            <a:r>
              <a:rPr lang="es-ES" dirty="0" smtClean="0">
                <a:solidFill>
                  <a:prstClr val="black"/>
                </a:solidFill>
              </a:rPr>
              <a:t>, que incorpora un </a:t>
            </a:r>
            <a:r>
              <a:rPr lang="es-ES" dirty="0" err="1" smtClean="0">
                <a:solidFill>
                  <a:prstClr val="black"/>
                </a:solidFill>
              </a:rPr>
              <a:t>scrol</a:t>
            </a:r>
            <a:r>
              <a:rPr lang="es-ES" dirty="0" smtClean="0">
                <a:solidFill>
                  <a:prstClr val="black"/>
                </a:solidFill>
              </a:rPr>
              <a:t> cuando se hace necesario para mantener la estructura de las celdas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5" name="Conector recto de flecha 4"/>
          <p:cNvCxnSpPr>
            <a:stCxn id="3" idx="3"/>
            <a:endCxn id="4" idx="1"/>
          </p:cNvCxnSpPr>
          <p:nvPr/>
        </p:nvCxnSpPr>
        <p:spPr>
          <a:xfrm>
            <a:off x="3937876" y="1983859"/>
            <a:ext cx="893028" cy="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20" y="2766904"/>
            <a:ext cx="5400675" cy="2819400"/>
          </a:xfrm>
          <a:prstGeom prst="rect">
            <a:avLst/>
          </a:prstGeom>
        </p:spPr>
      </p:pic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3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 de tabla "responsiva"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40" y="2815146"/>
            <a:ext cx="6496050" cy="200025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545021" y="1601797"/>
            <a:ext cx="6623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>
                <a:solidFill>
                  <a:prstClr val="black"/>
                </a:solidFill>
              </a:rPr>
              <a:t>Diseño </a:t>
            </a:r>
            <a:r>
              <a:rPr lang="en-US" b="1" i="1" dirty="0">
                <a:solidFill>
                  <a:prstClr val="black"/>
                </a:solidFill>
              </a:rPr>
              <a:t>responsive</a:t>
            </a:r>
            <a:r>
              <a:rPr lang="es-ES" b="1" dirty="0">
                <a:solidFill>
                  <a:prstClr val="black"/>
                </a:solidFill>
              </a:rPr>
              <a:t> y </a:t>
            </a:r>
            <a:r>
              <a:rPr lang="es-ES" b="1" dirty="0" smtClean="0">
                <a:solidFill>
                  <a:prstClr val="black"/>
                </a:solidFill>
              </a:rPr>
              <a:t>Bootstrap: tablas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  <a:endParaRPr lang="es-ES" dirty="0">
              <a:solidFill>
                <a:prstClr val="black"/>
              </a:solidFill>
            </a:endParaRP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Creamos </a:t>
            </a:r>
            <a:r>
              <a:rPr lang="es-ES" dirty="0" smtClean="0">
                <a:solidFill>
                  <a:prstClr val="black"/>
                </a:solidFill>
              </a:rPr>
              <a:t>una tabla o utilizamos una creada previamente y le aplicamos formato mediante Bootstrap, incluyendo la </a:t>
            </a:r>
            <a:r>
              <a:rPr lang="es-ES" dirty="0" err="1" smtClean="0">
                <a:solidFill>
                  <a:prstClr val="black"/>
                </a:solidFill>
              </a:rPr>
              <a:t>responsividad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18459" y="5512453"/>
            <a:ext cx="625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prstClr val="black"/>
                </a:solidFill>
              </a:rPr>
              <a:t>Objetivo</a:t>
            </a:r>
            <a:r>
              <a:rPr lang="es-ES" dirty="0" smtClean="0">
                <a:solidFill>
                  <a:prstClr val="black"/>
                </a:solidFill>
              </a:rPr>
              <a:t>. Comprobar el uso de esta librería para facilitar el diseño de tablas completamente </a:t>
            </a:r>
            <a:r>
              <a:rPr lang="en-US" i="1" dirty="0" smtClean="0">
                <a:solidFill>
                  <a:prstClr val="black"/>
                </a:solidFill>
              </a:rPr>
              <a:t>responsive</a:t>
            </a:r>
            <a:endParaRPr lang="en-US" i="1" strike="sngStrik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Imágenes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071165" y="3044294"/>
            <a:ext cx="35515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muestra </a:t>
            </a:r>
            <a:r>
              <a:rPr lang="es-ES" dirty="0">
                <a:solidFill>
                  <a:prstClr val="black"/>
                </a:solidFill>
              </a:rPr>
              <a:t>la imagen con un relleno blanco y un borde fino simulando el aspecto de las fotografías de las antiguas cámaras instantáneas. Añade además una breve animación para hacer que la imagen aparezca al cargar la página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071165" y="1679291"/>
            <a:ext cx="3139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añade </a:t>
            </a:r>
            <a:r>
              <a:rPr lang="es-ES" dirty="0">
                <a:solidFill>
                  <a:prstClr val="black"/>
                </a:solidFill>
              </a:rPr>
              <a:t>unas pequeñas esquinas redondeadas en todos los lados de la imagen aplicando el estilo </a:t>
            </a:r>
            <a:r>
              <a:rPr lang="es-ES" dirty="0" err="1">
                <a:solidFill>
                  <a:prstClr val="black"/>
                </a:solidFill>
              </a:rPr>
              <a:t>border-radius</a:t>
            </a:r>
            <a:r>
              <a:rPr lang="es-ES" dirty="0">
                <a:solidFill>
                  <a:prstClr val="black"/>
                </a:solidFill>
              </a:rPr>
              <a:t>: 6px.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09867" y="2094790"/>
            <a:ext cx="1460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.</a:t>
            </a:r>
            <a:r>
              <a:rPr lang="es-ES" dirty="0" err="1" smtClean="0">
                <a:solidFill>
                  <a:prstClr val="black"/>
                </a:solidFill>
              </a:rPr>
              <a:t>img-rounded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71165" y="5288048"/>
            <a:ext cx="2584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convierte </a:t>
            </a:r>
            <a:r>
              <a:rPr lang="es-ES" dirty="0">
                <a:solidFill>
                  <a:prstClr val="black"/>
                </a:solidFill>
              </a:rPr>
              <a:t>la imagen en un círculo aplicando el estilo </a:t>
            </a:r>
            <a:r>
              <a:rPr lang="es-ES" dirty="0" err="1">
                <a:solidFill>
                  <a:prstClr val="black"/>
                </a:solidFill>
              </a:rPr>
              <a:t>border-radius</a:t>
            </a:r>
            <a:r>
              <a:rPr lang="es-ES" dirty="0">
                <a:solidFill>
                  <a:prstClr val="black"/>
                </a:solidFill>
              </a:rPr>
              <a:t>: 50%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27855" y="3822807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.</a:t>
            </a:r>
            <a:r>
              <a:rPr lang="es-ES" dirty="0" err="1">
                <a:solidFill>
                  <a:prstClr val="black"/>
                </a:solidFill>
              </a:rPr>
              <a:t>img-thumbnail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008290" y="5451953"/>
            <a:ext cx="1152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.</a:t>
            </a:r>
            <a:r>
              <a:rPr lang="es-ES" dirty="0" err="1" smtClean="0">
                <a:solidFill>
                  <a:prstClr val="black"/>
                </a:solidFill>
              </a:rPr>
              <a:t>img-circle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7149" y="1569675"/>
            <a:ext cx="1524000" cy="14573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3824" y="4907957"/>
            <a:ext cx="1457325" cy="14573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9567" y="3270170"/>
            <a:ext cx="1476375" cy="1476375"/>
          </a:xfrm>
          <a:prstGeom prst="rect">
            <a:avLst/>
          </a:prstGeom>
        </p:spPr>
      </p:pic>
      <p:pic>
        <p:nvPicPr>
          <p:cNvPr id="12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Botones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907773" y="1318309"/>
            <a:ext cx="7083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-default"&gt;Normal&lt;/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btn-primary</a:t>
            </a:r>
            <a:r>
              <a:rPr lang="es-ES" dirty="0">
                <a:solidFill>
                  <a:prstClr val="black"/>
                </a:solidFill>
              </a:rPr>
              <a:t>"&gt;Destacado&lt;/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btn-success</a:t>
            </a:r>
            <a:r>
              <a:rPr lang="es-ES" dirty="0">
                <a:solidFill>
                  <a:prstClr val="black"/>
                </a:solidFill>
              </a:rPr>
              <a:t>"&gt;Éxito&lt;/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btn-info</a:t>
            </a:r>
            <a:r>
              <a:rPr lang="es-ES" dirty="0">
                <a:solidFill>
                  <a:prstClr val="black"/>
                </a:solidFill>
              </a:rPr>
              <a:t>"&gt;Información&lt;/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btn-warning</a:t>
            </a:r>
            <a:r>
              <a:rPr lang="es-ES" dirty="0">
                <a:solidFill>
                  <a:prstClr val="black"/>
                </a:solidFill>
              </a:rPr>
              <a:t>"&gt;Advertencia&lt;/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btn-danger</a:t>
            </a:r>
            <a:r>
              <a:rPr lang="es-ES" dirty="0">
                <a:solidFill>
                  <a:prstClr val="black"/>
                </a:solidFill>
              </a:rPr>
              <a:t>"&gt;Peligro&lt;/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-link"&gt;Enlace&lt;/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45710"/>
            <a:ext cx="8193445" cy="87396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7773" y="4768335"/>
            <a:ext cx="3320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btn-lg</a:t>
            </a:r>
            <a:r>
              <a:rPr lang="es-ES" dirty="0" smtClean="0">
                <a:solidFill>
                  <a:prstClr val="black"/>
                </a:solidFill>
              </a:rPr>
              <a:t> - [normal] - </a:t>
            </a:r>
            <a:r>
              <a:rPr lang="es-ES" dirty="0" err="1" smtClean="0">
                <a:solidFill>
                  <a:prstClr val="black"/>
                </a:solidFill>
              </a:rPr>
              <a:t>btn-sm</a:t>
            </a:r>
            <a:r>
              <a:rPr lang="es-ES" dirty="0" smtClean="0">
                <a:solidFill>
                  <a:prstClr val="black"/>
                </a:solidFill>
              </a:rPr>
              <a:t> - </a:t>
            </a:r>
            <a:r>
              <a:rPr lang="es-ES" dirty="0" err="1" smtClean="0">
                <a:solidFill>
                  <a:prstClr val="black"/>
                </a:solidFill>
              </a:rPr>
              <a:t>btn-xs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07773" y="5137667"/>
            <a:ext cx="1073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err="1">
                <a:solidFill>
                  <a:prstClr val="black"/>
                </a:solidFill>
              </a:rPr>
              <a:t>btn</a:t>
            </a:r>
            <a:r>
              <a:rPr lang="es-ES" dirty="0">
                <a:solidFill>
                  <a:prstClr val="black"/>
                </a:solidFill>
              </a:rPr>
              <a:t>-block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07773" y="5486325"/>
            <a:ext cx="2811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active </a:t>
            </a:r>
            <a:r>
              <a:rPr lang="es-ES" dirty="0">
                <a:solidFill>
                  <a:prstClr val="black"/>
                </a:solidFill>
              </a:rPr>
              <a:t>/ </a:t>
            </a:r>
            <a:r>
              <a:rPr lang="es-ES" dirty="0" err="1">
                <a:solidFill>
                  <a:prstClr val="black"/>
                </a:solidFill>
              </a:rPr>
              <a:t>disabled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disabled</a:t>
            </a:r>
            <a:r>
              <a:rPr lang="es-ES" dirty="0">
                <a:solidFill>
                  <a:prstClr val="black"/>
                </a:solidFill>
              </a:rPr>
              <a:t>"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725372" y="5670991"/>
            <a:ext cx="4207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Etiquetas válidas no sólo para 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; también para &lt;a&gt;, &lt;input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button</a:t>
            </a:r>
            <a:r>
              <a:rPr lang="es-ES" dirty="0">
                <a:solidFill>
                  <a:prstClr val="black"/>
                </a:solidFill>
              </a:rPr>
              <a:t>“&gt; o &lt;input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=“</a:t>
            </a:r>
            <a:r>
              <a:rPr lang="es-ES" dirty="0" err="1">
                <a:solidFill>
                  <a:prstClr val="black"/>
                </a:solidFill>
              </a:rPr>
              <a:t>submit</a:t>
            </a:r>
            <a:r>
              <a:rPr lang="es-ES" dirty="0">
                <a:solidFill>
                  <a:prstClr val="black"/>
                </a:solidFill>
              </a:rPr>
              <a:t>“&gt;</a:t>
            </a:r>
          </a:p>
        </p:txBody>
      </p:sp>
      <p:pic>
        <p:nvPicPr>
          <p:cNvPr id="10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Controles de </a:t>
            </a:r>
            <a:r>
              <a:rPr lang="es-ES" dirty="0" smtClean="0"/>
              <a:t>Formularios (1)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942405" y="3293954"/>
            <a:ext cx="3561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agrupa los controles con </a:t>
            </a:r>
            <a:r>
              <a:rPr lang="es-ES" dirty="0">
                <a:solidFill>
                  <a:prstClr val="black"/>
                </a:solidFill>
              </a:rPr>
              <a:t>su &lt;</a:t>
            </a:r>
            <a:r>
              <a:rPr lang="es-ES" dirty="0" err="1">
                <a:solidFill>
                  <a:prstClr val="black"/>
                </a:solidFill>
              </a:rPr>
              <a:t>label</a:t>
            </a:r>
            <a:r>
              <a:rPr lang="es-ES" dirty="0">
                <a:solidFill>
                  <a:prstClr val="black"/>
                </a:solidFill>
              </a:rPr>
              <a:t>&gt;, </a:t>
            </a:r>
            <a:r>
              <a:rPr lang="es-ES" dirty="0" smtClean="0">
                <a:solidFill>
                  <a:prstClr val="black"/>
                </a:solidFill>
              </a:rPr>
              <a:t>para </a:t>
            </a:r>
            <a:r>
              <a:rPr lang="es-ES" dirty="0">
                <a:solidFill>
                  <a:prstClr val="black"/>
                </a:solidFill>
              </a:rPr>
              <a:t>optimizar el espaciado,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06050" y="2085493"/>
            <a:ext cx="4077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Se añade a estos elementos para que  </a:t>
            </a:r>
            <a:r>
              <a:rPr lang="es-ES" dirty="0">
                <a:solidFill>
                  <a:prstClr val="black"/>
                </a:solidFill>
              </a:rPr>
              <a:t>Bootstrap 3 </a:t>
            </a:r>
            <a:r>
              <a:rPr lang="es-ES" dirty="0" smtClean="0">
                <a:solidFill>
                  <a:prstClr val="black"/>
                </a:solidFill>
              </a:rPr>
              <a:t>aplique </a:t>
            </a:r>
            <a:r>
              <a:rPr lang="es-ES" dirty="0">
                <a:solidFill>
                  <a:prstClr val="black"/>
                </a:solidFill>
              </a:rPr>
              <a:t>por defecto algunos </a:t>
            </a:r>
            <a:r>
              <a:rPr lang="es-ES" dirty="0" smtClean="0">
                <a:solidFill>
                  <a:prstClr val="black"/>
                </a:solidFill>
              </a:rPr>
              <a:t>estilos, e.g. anchura  (</a:t>
            </a:r>
            <a:r>
              <a:rPr lang="es-ES" dirty="0" err="1" smtClean="0">
                <a:solidFill>
                  <a:prstClr val="black"/>
                </a:solidFill>
              </a:rPr>
              <a:t>width</a:t>
            </a:r>
            <a:r>
              <a:rPr lang="es-ES" dirty="0" smtClean="0">
                <a:solidFill>
                  <a:prstClr val="black"/>
                </a:solidFill>
              </a:rPr>
              <a:t>) </a:t>
            </a:r>
            <a:r>
              <a:rPr lang="es-ES" dirty="0">
                <a:solidFill>
                  <a:prstClr val="black"/>
                </a:solidFill>
              </a:rPr>
              <a:t>100%.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275483" y="2362492"/>
            <a:ext cx="145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b="1" dirty="0">
                <a:solidFill>
                  <a:prstClr val="black"/>
                </a:solidFill>
              </a:rPr>
              <a:t>.</a:t>
            </a:r>
            <a:r>
              <a:rPr lang="es-ES" b="1" dirty="0" err="1" smtClean="0">
                <a:solidFill>
                  <a:prstClr val="black"/>
                </a:solidFill>
              </a:rPr>
              <a:t>form</a:t>
            </a:r>
            <a:r>
              <a:rPr lang="es-ES" b="1" dirty="0" smtClean="0">
                <a:solidFill>
                  <a:prstClr val="black"/>
                </a:solidFill>
              </a:rPr>
              <a:t>-control</a:t>
            </a:r>
            <a:endParaRPr lang="es-ES" b="1" dirty="0">
              <a:solidFill>
                <a:prstClr val="black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275483" y="3432454"/>
            <a:ext cx="1387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.</a:t>
            </a:r>
            <a:r>
              <a:rPr lang="es-ES" b="1" dirty="0" err="1">
                <a:solidFill>
                  <a:prstClr val="black"/>
                </a:solidFill>
              </a:rPr>
              <a:t>form-group</a:t>
            </a:r>
            <a:r>
              <a:rPr lang="es-E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784683" y="1384863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b="1" dirty="0">
                <a:solidFill>
                  <a:prstClr val="black"/>
                </a:solidFill>
              </a:rPr>
              <a:t>&lt;input&gt;, &lt;</a:t>
            </a:r>
            <a:r>
              <a:rPr lang="es-ES" b="1" dirty="0" err="1">
                <a:solidFill>
                  <a:prstClr val="black"/>
                </a:solidFill>
              </a:rPr>
              <a:t>textarea</a:t>
            </a:r>
            <a:r>
              <a:rPr lang="es-ES" b="1" dirty="0">
                <a:solidFill>
                  <a:prstClr val="black"/>
                </a:solidFill>
              </a:rPr>
              <a:t>&gt; y &lt;</a:t>
            </a:r>
            <a:r>
              <a:rPr lang="es-ES" b="1" dirty="0" err="1">
                <a:solidFill>
                  <a:prstClr val="black"/>
                </a:solidFill>
              </a:rPr>
              <a:t>select</a:t>
            </a:r>
            <a:r>
              <a:rPr lang="es-ES" b="1" dirty="0">
                <a:solidFill>
                  <a:prstClr val="black"/>
                </a:solidFill>
              </a:rPr>
              <a:t>&gt;.</a:t>
            </a:r>
          </a:p>
        </p:txBody>
      </p:sp>
      <p:cxnSp>
        <p:nvCxnSpPr>
          <p:cNvPr id="22" name="Conector recto de flecha 21"/>
          <p:cNvCxnSpPr>
            <a:stCxn id="9" idx="3"/>
            <a:endCxn id="5" idx="1"/>
          </p:cNvCxnSpPr>
          <p:nvPr/>
        </p:nvCxnSpPr>
        <p:spPr>
          <a:xfrm>
            <a:off x="2728509" y="2547158"/>
            <a:ext cx="1177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3" idx="3"/>
            <a:endCxn id="4" idx="1"/>
          </p:cNvCxnSpPr>
          <p:nvPr/>
        </p:nvCxnSpPr>
        <p:spPr>
          <a:xfrm>
            <a:off x="2662529" y="3617120"/>
            <a:ext cx="1279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982803" y="4640915"/>
            <a:ext cx="68931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&lt;div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b="1" dirty="0" err="1">
                <a:solidFill>
                  <a:srgbClr val="FF0000"/>
                </a:solidFill>
              </a:rPr>
              <a:t>form-group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  <a:p>
            <a:pPr lvl="1"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label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for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inputNombre</a:t>
            </a:r>
            <a:r>
              <a:rPr lang="es-ES" dirty="0" smtClean="0">
                <a:solidFill>
                  <a:prstClr val="black"/>
                </a:solidFill>
              </a:rPr>
              <a:t>"&gt;Nombre/</a:t>
            </a:r>
            <a:r>
              <a:rPr lang="es-ES" dirty="0" err="1" smtClean="0">
                <a:solidFill>
                  <a:prstClr val="black"/>
                </a:solidFill>
              </a:rPr>
              <a:t>label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lvl="1" defTabSz="457200"/>
            <a:r>
              <a:rPr lang="es-ES" dirty="0" smtClean="0">
                <a:solidFill>
                  <a:prstClr val="black"/>
                </a:solidFill>
              </a:rPr>
              <a:t>&lt;</a:t>
            </a:r>
            <a:r>
              <a:rPr lang="es-ES" dirty="0">
                <a:solidFill>
                  <a:prstClr val="black"/>
                </a:solidFill>
              </a:rPr>
              <a:t>input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 smtClean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text</a:t>
            </a:r>
            <a:r>
              <a:rPr lang="es-ES" dirty="0" smtClean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b="1" dirty="0" err="1">
                <a:solidFill>
                  <a:srgbClr val="FF0000"/>
                </a:solidFill>
              </a:rPr>
              <a:t>form</a:t>
            </a:r>
            <a:r>
              <a:rPr lang="es-ES" b="1" dirty="0">
                <a:solidFill>
                  <a:srgbClr val="FF0000"/>
                </a:solidFill>
              </a:rPr>
              <a:t>-control</a:t>
            </a:r>
            <a:r>
              <a:rPr lang="es-ES" dirty="0">
                <a:solidFill>
                  <a:prstClr val="black"/>
                </a:solidFill>
              </a:rPr>
              <a:t>" </a:t>
            </a:r>
            <a:r>
              <a:rPr lang="es-ES" dirty="0" smtClean="0">
                <a:solidFill>
                  <a:prstClr val="black"/>
                </a:solidFill>
              </a:rPr>
              <a:t/>
            </a:r>
            <a:br>
              <a:rPr lang="es-ES" dirty="0" smtClean="0">
                <a:solidFill>
                  <a:prstClr val="black"/>
                </a:solidFill>
              </a:rPr>
            </a:br>
            <a:r>
              <a:rPr lang="es-ES" dirty="0" smtClean="0">
                <a:solidFill>
                  <a:prstClr val="black"/>
                </a:solidFill>
              </a:rPr>
              <a:t>id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inputNombre</a:t>
            </a:r>
            <a:r>
              <a:rPr lang="es-ES" dirty="0" smtClean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name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 smtClean="0">
                <a:solidFill>
                  <a:prstClr val="black"/>
                </a:solidFill>
              </a:rPr>
              <a:t>inputNombre</a:t>
            </a:r>
            <a:r>
              <a:rPr lang="es-ES" dirty="0" smtClean="0">
                <a:solidFill>
                  <a:prstClr val="black"/>
                </a:solidFill>
              </a:rPr>
              <a:t>" </a:t>
            </a:r>
            <a:r>
              <a:rPr lang="es-ES" dirty="0" err="1">
                <a:solidFill>
                  <a:prstClr val="black"/>
                </a:solidFill>
              </a:rPr>
              <a:t>placeholder</a:t>
            </a:r>
            <a:r>
              <a:rPr lang="es-ES" dirty="0" smtClean="0">
                <a:solidFill>
                  <a:prstClr val="black"/>
                </a:solidFill>
              </a:rPr>
              <a:t>="Nombre"&gt;</a:t>
            </a:r>
            <a:endParaRPr lang="es-ES" dirty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&lt;/</a:t>
            </a:r>
            <a:r>
              <a:rPr lang="es-ES" dirty="0">
                <a:solidFill>
                  <a:prstClr val="black"/>
                </a:solidFill>
              </a:rPr>
              <a:t>div&gt;</a:t>
            </a:r>
          </a:p>
        </p:txBody>
      </p:sp>
      <p:pic>
        <p:nvPicPr>
          <p:cNvPr id="11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59452" cy="638174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Controles de </a:t>
            </a:r>
            <a:r>
              <a:rPr lang="es-ES" dirty="0" smtClean="0"/>
              <a:t>formularios (2)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21536" y="5651787"/>
            <a:ext cx="3173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define elementos (e.g. &lt;p&gt;) con información adicional (estática)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275569" y="5788924"/>
            <a:ext cx="2034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b="1" dirty="0" smtClean="0">
                <a:solidFill>
                  <a:prstClr val="black"/>
                </a:solidFill>
              </a:rPr>
              <a:t>.</a:t>
            </a:r>
            <a:r>
              <a:rPr lang="es-ES" b="1" dirty="0" err="1" smtClean="0">
                <a:solidFill>
                  <a:prstClr val="black"/>
                </a:solidFill>
              </a:rPr>
              <a:t>form</a:t>
            </a:r>
            <a:r>
              <a:rPr lang="es-ES" b="1" dirty="0" smtClean="0">
                <a:solidFill>
                  <a:prstClr val="black"/>
                </a:solidFill>
              </a:rPr>
              <a:t>-control-</a:t>
            </a:r>
            <a:r>
              <a:rPr lang="es-ES" b="1" dirty="0" err="1" smtClean="0">
                <a:solidFill>
                  <a:prstClr val="black"/>
                </a:solidFill>
              </a:rPr>
              <a:t>static</a:t>
            </a:r>
            <a:endParaRPr lang="es-ES" b="1" dirty="0">
              <a:solidFill>
                <a:prstClr val="black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275569" y="1324074"/>
            <a:ext cx="2777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 err="1">
                <a:solidFill>
                  <a:prstClr val="black"/>
                </a:solidFill>
              </a:rPr>
              <a:t>Checkboxes</a:t>
            </a:r>
            <a:r>
              <a:rPr lang="es-ES" b="1" dirty="0">
                <a:solidFill>
                  <a:prstClr val="black"/>
                </a:solidFill>
              </a:rPr>
              <a:t> y radio </a:t>
            </a:r>
            <a:r>
              <a:rPr lang="es-ES" b="1" dirty="0" err="1">
                <a:solidFill>
                  <a:prstClr val="black"/>
                </a:solidFill>
              </a:rPr>
              <a:t>buttons</a:t>
            </a:r>
            <a:endParaRPr lang="es-ES" b="1" dirty="0">
              <a:solidFill>
                <a:prstClr val="black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053421" y="2619952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formateados por defecto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053421" y="3457335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reformateados </a:t>
            </a:r>
            <a:r>
              <a:rPr lang="es-ES" dirty="0">
                <a:solidFill>
                  <a:prstClr val="black"/>
                </a:solidFill>
              </a:rPr>
              <a:t>en </a:t>
            </a:r>
            <a:r>
              <a:rPr lang="es-ES" dirty="0" smtClean="0">
                <a:solidFill>
                  <a:prstClr val="black"/>
                </a:solidFill>
              </a:rPr>
              <a:t>línea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04268" y="2466976"/>
            <a:ext cx="1117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.</a:t>
            </a:r>
            <a:r>
              <a:rPr lang="es-ES" dirty="0" err="1" smtClean="0">
                <a:solidFill>
                  <a:prstClr val="black"/>
                </a:solidFill>
              </a:rPr>
              <a:t>checkbox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.radio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604268" y="3329328"/>
            <a:ext cx="170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.</a:t>
            </a:r>
            <a:r>
              <a:rPr lang="es-ES" dirty="0" err="1" smtClean="0">
                <a:solidFill>
                  <a:prstClr val="black"/>
                </a:solidFill>
              </a:rPr>
              <a:t>checkbox-inline</a:t>
            </a:r>
            <a:endParaRPr lang="es-ES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.</a:t>
            </a:r>
            <a:r>
              <a:rPr lang="es-ES" dirty="0">
                <a:solidFill>
                  <a:prstClr val="black"/>
                </a:solidFill>
              </a:rPr>
              <a:t>radio-</a:t>
            </a:r>
            <a:r>
              <a:rPr lang="es-ES" dirty="0" err="1">
                <a:solidFill>
                  <a:prstClr val="black"/>
                </a:solidFill>
              </a:rPr>
              <a:t>inline</a:t>
            </a:r>
            <a:r>
              <a:rPr lang="es-ES" dirty="0">
                <a:solidFill>
                  <a:prstClr val="black"/>
                </a:solidFill>
              </a:rPr>
              <a:t>. </a:t>
            </a:r>
          </a:p>
        </p:txBody>
      </p:sp>
      <p:cxnSp>
        <p:nvCxnSpPr>
          <p:cNvPr id="6" name="Conector recto de flecha 5"/>
          <p:cNvCxnSpPr>
            <a:stCxn id="3" idx="3"/>
            <a:endCxn id="20" idx="1"/>
          </p:cNvCxnSpPr>
          <p:nvPr/>
        </p:nvCxnSpPr>
        <p:spPr>
          <a:xfrm>
            <a:off x="2722203" y="2790142"/>
            <a:ext cx="1331218" cy="1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>
            <a:stCxn id="4" idx="3"/>
            <a:endCxn id="21" idx="1"/>
          </p:cNvCxnSpPr>
          <p:nvPr/>
        </p:nvCxnSpPr>
        <p:spPr>
          <a:xfrm flipV="1">
            <a:off x="3310504" y="3642001"/>
            <a:ext cx="742917" cy="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1604268" y="4443710"/>
            <a:ext cx="6183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&lt;div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b="1" dirty="0" err="1">
                <a:solidFill>
                  <a:srgbClr val="FF0000"/>
                </a:solidFill>
              </a:rPr>
              <a:t>checkbox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               &lt;</a:t>
            </a:r>
            <a:r>
              <a:rPr lang="es-ES" dirty="0" err="1">
                <a:solidFill>
                  <a:prstClr val="black"/>
                </a:solidFill>
              </a:rPr>
              <a:t>label</a:t>
            </a:r>
            <a:r>
              <a:rPr lang="es-ES" dirty="0">
                <a:solidFill>
                  <a:prstClr val="black"/>
                </a:solidFill>
              </a:rPr>
              <a:t>&gt;&lt;input </a:t>
            </a:r>
            <a:r>
              <a:rPr lang="es-ES" dirty="0" err="1">
                <a:solidFill>
                  <a:prstClr val="black"/>
                </a:solidFill>
              </a:rPr>
              <a:t>type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checkbox</a:t>
            </a:r>
            <a:r>
              <a:rPr lang="es-ES" dirty="0">
                <a:solidFill>
                  <a:prstClr val="black"/>
                </a:solidFill>
              </a:rPr>
              <a:t>"&gt;</a:t>
            </a:r>
            <a:r>
              <a:rPr lang="es-ES" dirty="0" err="1">
                <a:solidFill>
                  <a:prstClr val="black"/>
                </a:solidFill>
              </a:rPr>
              <a:t>Recuerdame</a:t>
            </a:r>
            <a:r>
              <a:rPr lang="es-ES" dirty="0">
                <a:solidFill>
                  <a:prstClr val="black"/>
                </a:solidFill>
              </a:rPr>
              <a:t>&lt;/</a:t>
            </a:r>
            <a:r>
              <a:rPr lang="es-ES" dirty="0" err="1">
                <a:solidFill>
                  <a:prstClr val="black"/>
                </a:solidFill>
              </a:rPr>
              <a:t>label</a:t>
            </a:r>
            <a:r>
              <a:rPr lang="es-ES" dirty="0">
                <a:solidFill>
                  <a:prstClr val="black"/>
                </a:solidFill>
              </a:rPr>
              <a:t>&gt;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&lt;/</a:t>
            </a:r>
            <a:r>
              <a:rPr lang="es-ES" dirty="0">
                <a:solidFill>
                  <a:prstClr val="black"/>
                </a:solidFill>
              </a:rPr>
              <a:t>div&gt;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617359" y="1904371"/>
            <a:ext cx="354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La etiqueta &lt;</a:t>
            </a:r>
            <a:r>
              <a:rPr lang="es-ES" dirty="0" err="1" smtClean="0">
                <a:solidFill>
                  <a:prstClr val="black"/>
                </a:solidFill>
              </a:rPr>
              <a:t>label</a:t>
            </a:r>
            <a:r>
              <a:rPr lang="es-ES" dirty="0" smtClean="0">
                <a:solidFill>
                  <a:prstClr val="black"/>
                </a:solidFill>
              </a:rPr>
              <a:t>&gt; engloba al input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4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9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Formulario "vertical"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133147" y="1324829"/>
            <a:ext cx="643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Si se aplican las anteriores etiquetas, el formato por defecto es el que Bootstrap denomina formulario vertical 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47" y="2349300"/>
            <a:ext cx="5029200" cy="2209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879" y="3805237"/>
            <a:ext cx="5124450" cy="22002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16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92" y="1588169"/>
            <a:ext cx="5314858" cy="43695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28650" y="2502568"/>
            <a:ext cx="1761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Distribución básica del formulario en la que se ve que por defecto todos los elementos son </a:t>
            </a:r>
            <a:r>
              <a:rPr lang="en-US" i="1" dirty="0" smtClean="0"/>
              <a:t>full-width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97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Formularios y rejilla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66215" y="1413275"/>
            <a:ext cx="5858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Aplicando el sistema de rejilla estándar se pueden redistribuir los elementos del formulario, sin modificarlo en absoluto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84" y="2336605"/>
            <a:ext cx="6361866" cy="4041146"/>
          </a:xfrm>
          <a:prstGeom prst="rect">
            <a:avLst/>
          </a:prstGeom>
        </p:spPr>
      </p:pic>
      <p:pic>
        <p:nvPicPr>
          <p:cNvPr id="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00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Bootstrap: Definición / ventajas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108643" y="1349449"/>
            <a:ext cx="4709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srgbClr val="000000"/>
                </a:solidFill>
              </a:rPr>
              <a:t>modo de trabajar + conjunto </a:t>
            </a:r>
            <a:r>
              <a:rPr lang="es-ES" dirty="0">
                <a:solidFill>
                  <a:srgbClr val="000000"/>
                </a:solidFill>
              </a:rPr>
              <a:t>de herramientas 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108643" y="1863528"/>
            <a:ext cx="4877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srgbClr val="000000"/>
                </a:solidFill>
              </a:rPr>
              <a:t>permiten agilizar el desarrollo en la parte cliente.</a:t>
            </a:r>
            <a:endParaRPr lang="es-ES" dirty="0">
              <a:solidFill>
                <a:prstClr val="black"/>
              </a:solidFill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628650" y="2013366"/>
            <a:ext cx="1338327" cy="1107996"/>
            <a:chOff x="628650" y="2013366"/>
            <a:chExt cx="1338327" cy="1107996"/>
          </a:xfrm>
        </p:grpSpPr>
        <p:sp>
          <p:nvSpPr>
            <p:cNvPr id="3" name="Rectángulo 2"/>
            <p:cNvSpPr/>
            <p:nvPr/>
          </p:nvSpPr>
          <p:spPr>
            <a:xfrm>
              <a:off x="628650" y="2752030"/>
              <a:ext cx="13383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/>
              <a:r>
                <a:rPr lang="es-ES" dirty="0" smtClean="0">
                  <a:solidFill>
                    <a:prstClr val="black"/>
                  </a:solidFill>
                </a:rPr>
                <a:t>completo</a:t>
              </a:r>
              <a:endParaRPr lang="es-ES" dirty="0">
                <a:solidFill>
                  <a:prstClr val="black"/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66871" y="2013366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/>
              <a:r>
                <a:rPr lang="en-US" i="1" dirty="0" smtClean="0">
                  <a:solidFill>
                    <a:prstClr val="black"/>
                  </a:solidFill>
                </a:rPr>
                <a:t>framework 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31504" y="2382698"/>
              <a:ext cx="1132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/>
              <a:r>
                <a:rPr lang="en-US" i="1" dirty="0" smtClean="0">
                  <a:solidFill>
                    <a:prstClr val="black"/>
                  </a:solidFill>
                </a:rPr>
                <a:t>front-end </a:t>
              </a:r>
              <a:endParaRPr lang="en-US" i="1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9" name="Conector recto de flecha 8"/>
          <p:cNvCxnSpPr>
            <a:stCxn id="6" idx="3"/>
            <a:endCxn id="4" idx="1"/>
          </p:cNvCxnSpPr>
          <p:nvPr/>
        </p:nvCxnSpPr>
        <p:spPr>
          <a:xfrm flipV="1">
            <a:off x="1928755" y="1534115"/>
            <a:ext cx="1179888" cy="66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7" idx="3"/>
            <a:endCxn id="5" idx="1"/>
          </p:cNvCxnSpPr>
          <p:nvPr/>
        </p:nvCxnSpPr>
        <p:spPr>
          <a:xfrm flipV="1">
            <a:off x="1864122" y="2048194"/>
            <a:ext cx="1244521" cy="51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996740" y="2400590"/>
            <a:ext cx="5684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Sistema </a:t>
            </a:r>
            <a:r>
              <a:rPr lang="es-ES" dirty="0">
                <a:solidFill>
                  <a:prstClr val="black"/>
                </a:solidFill>
              </a:rPr>
              <a:t>de rejilla: esqueletos y estructuras </a:t>
            </a:r>
            <a:r>
              <a:rPr lang="es-ES" dirty="0" smtClean="0">
                <a:solidFill>
                  <a:prstClr val="black"/>
                </a:solidFill>
              </a:rPr>
              <a:t>HTML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Estilos </a:t>
            </a:r>
            <a:r>
              <a:rPr lang="es-ES" dirty="0">
                <a:solidFill>
                  <a:prstClr val="black"/>
                </a:solidFill>
              </a:rPr>
              <a:t>predefinidos: CSS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Componentes</a:t>
            </a:r>
            <a:r>
              <a:rPr lang="es-ES" dirty="0">
                <a:solidFill>
                  <a:prstClr val="black"/>
                </a:solidFill>
              </a:rPr>
              <a:t>: conjuntos de HTML y CSS para una determinada funcionalidad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Capa </a:t>
            </a:r>
            <a:r>
              <a:rPr lang="es-ES" dirty="0">
                <a:solidFill>
                  <a:prstClr val="black"/>
                </a:solidFill>
              </a:rPr>
              <a:t>de comportamiento o interactividad: JS (</a:t>
            </a:r>
            <a:r>
              <a:rPr lang="es-ES" dirty="0" err="1">
                <a:solidFill>
                  <a:prstClr val="black"/>
                </a:solidFill>
              </a:rPr>
              <a:t>JQuery</a:t>
            </a:r>
            <a:r>
              <a:rPr lang="es-ES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4" name="Conector recto de flecha 13"/>
          <p:cNvCxnSpPr>
            <a:stCxn id="3" idx="3"/>
            <a:endCxn id="12" idx="1"/>
          </p:cNvCxnSpPr>
          <p:nvPr/>
        </p:nvCxnSpPr>
        <p:spPr>
          <a:xfrm>
            <a:off x="1966977" y="2936696"/>
            <a:ext cx="1029763" cy="20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1478264" y="4259544"/>
            <a:ext cx="6339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Aplicación desde la fase de diseño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Compatibilidad con navegadores (desde IE8) – unificando su comportamiento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Soporte avanzado para RWD (</a:t>
            </a:r>
            <a:r>
              <a:rPr lang="en-US" i="1" dirty="0" smtClean="0">
                <a:solidFill>
                  <a:prstClr val="black"/>
                </a:solidFill>
              </a:rPr>
              <a:t>Responsive Web Design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Componentes de interfaz de usuario listos para usar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Componentes y </a:t>
            </a:r>
            <a:r>
              <a:rPr lang="es-ES" dirty="0" err="1" smtClean="0">
                <a:solidFill>
                  <a:prstClr val="black"/>
                </a:solidFill>
              </a:rPr>
              <a:t>plugins</a:t>
            </a:r>
            <a:r>
              <a:rPr lang="es-ES" dirty="0" smtClean="0">
                <a:solidFill>
                  <a:prstClr val="black"/>
                </a:solidFill>
              </a:rPr>
              <a:t> útiles y habituales, basados en </a:t>
            </a:r>
            <a:r>
              <a:rPr lang="es-ES" dirty="0" err="1" smtClean="0">
                <a:solidFill>
                  <a:prstClr val="black"/>
                </a:solidFill>
              </a:rPr>
              <a:t>JQuery</a:t>
            </a:r>
            <a:endParaRPr lang="es-ES" dirty="0" smtClean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Agilidad durante el desarrollo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65838" y="4833938"/>
            <a:ext cx="461665" cy="86902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ventajas</a:t>
            </a:r>
          </a:p>
        </p:txBody>
      </p:sp>
    </p:spTree>
    <p:extLst>
      <p:ext uri="{BB962C8B-B14F-4D97-AF65-F5344CB8AC3E}">
        <p14:creationId xmlns:p14="http://schemas.microsoft.com/office/powerpoint/2010/main" val="35696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Formularios "en línea"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119667" y="2403830"/>
            <a:ext cx="6102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Para que el formulario ocupe el menor espacio posible, añade la clase </a:t>
            </a:r>
            <a:r>
              <a:rPr lang="es-ES" b="1" dirty="0"/>
              <a:t>.</a:t>
            </a:r>
            <a:r>
              <a:rPr lang="es-ES" b="1" dirty="0" err="1"/>
              <a:t>form-inline</a:t>
            </a:r>
            <a:r>
              <a:rPr lang="es-ES" dirty="0"/>
              <a:t> para que </a:t>
            </a:r>
            <a:r>
              <a:rPr lang="es-ES" dirty="0" smtClean="0"/>
              <a:t>se alineen los campo </a:t>
            </a:r>
            <a:r>
              <a:rPr lang="es-ES" dirty="0"/>
              <a:t>del formulario </a:t>
            </a:r>
            <a:r>
              <a:rPr lang="es-ES" dirty="0" smtClean="0"/>
              <a:t>con las </a:t>
            </a:r>
            <a:r>
              <a:rPr lang="es-ES" dirty="0"/>
              <a:t>etiquetas &lt;</a:t>
            </a:r>
            <a:r>
              <a:rPr lang="es-ES" dirty="0" err="1"/>
              <a:t>label</a:t>
            </a:r>
            <a:r>
              <a:rPr lang="es-ES" dirty="0"/>
              <a:t>&gt; </a:t>
            </a:r>
            <a:r>
              <a:rPr lang="es-ES" dirty="0" smtClean="0"/>
              <a:t>a su izquierda.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930166" y="1487269"/>
            <a:ext cx="655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Aplicando distintas clases a la etiqueta &lt;</a:t>
            </a:r>
            <a:r>
              <a:rPr lang="es-ES" dirty="0" err="1" smtClean="0"/>
              <a:t>form</a:t>
            </a:r>
            <a:r>
              <a:rPr lang="es-ES" dirty="0" smtClean="0"/>
              <a:t>&gt; se modifica el comportamiento del formulario completo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1" y="3971925"/>
            <a:ext cx="6248400" cy="933450"/>
          </a:xfrm>
          <a:prstGeom prst="rect">
            <a:avLst/>
          </a:prstGeom>
        </p:spPr>
      </p:pic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Formularios "horizontales"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718440" y="2475262"/>
            <a:ext cx="6275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 continuación es posible distribuir y alinear </a:t>
            </a:r>
            <a:r>
              <a:rPr lang="es-ES" dirty="0"/>
              <a:t>los </a:t>
            </a:r>
            <a:r>
              <a:rPr lang="es-ES" dirty="0" smtClean="0"/>
              <a:t>elementos del formulario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&lt;</a:t>
            </a:r>
            <a:r>
              <a:rPr lang="es-ES" dirty="0" err="1"/>
              <a:t>label</a:t>
            </a:r>
            <a:r>
              <a:rPr lang="es-ES" dirty="0"/>
              <a:t>&gt; </a:t>
            </a:r>
            <a:r>
              <a:rPr lang="es-ES" dirty="0" smtClean="0"/>
              <a:t>aplicándoles </a:t>
            </a:r>
            <a:r>
              <a:rPr lang="es-ES" dirty="0"/>
              <a:t>la </a:t>
            </a:r>
            <a:r>
              <a:rPr lang="es-ES" dirty="0" smtClean="0"/>
              <a:t>clase utilizadas </a:t>
            </a:r>
            <a:r>
              <a:rPr lang="es-ES" dirty="0"/>
              <a:t>para definir las </a:t>
            </a:r>
            <a:r>
              <a:rPr lang="es-ES" dirty="0" smtClean="0"/>
              <a:t>rejillas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</a:t>
            </a:r>
            <a:r>
              <a:rPr lang="es-ES" dirty="0"/>
              <a:t>campos de formulario </a:t>
            </a:r>
            <a:r>
              <a:rPr lang="es-ES" dirty="0" smtClean="0"/>
              <a:t>incluyéndoles en un div al que se aplican esas clases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los </a:t>
            </a:r>
            <a:r>
              <a:rPr lang="es-ES" dirty="0" err="1" smtClean="0"/>
              <a:t>checkbox</a:t>
            </a:r>
            <a:r>
              <a:rPr lang="es-ES" dirty="0" smtClean="0"/>
              <a:t> y </a:t>
            </a:r>
            <a:r>
              <a:rPr lang="es-ES" dirty="0" err="1" smtClean="0"/>
              <a:t>radiobutons</a:t>
            </a:r>
            <a:r>
              <a:rPr lang="es-ES" dirty="0" smtClean="0"/>
              <a:t> con sus </a:t>
            </a:r>
            <a:r>
              <a:rPr lang="es-ES" dirty="0"/>
              <a:t>propias clases </a:t>
            </a:r>
            <a:r>
              <a:rPr lang="es-ES" dirty="0" err="1"/>
              <a:t>checkbox-inline</a:t>
            </a:r>
            <a:r>
              <a:rPr lang="es-ES" dirty="0"/>
              <a:t> y </a:t>
            </a:r>
            <a:r>
              <a:rPr lang="es-ES" dirty="0" smtClean="0"/>
              <a:t>radio-</a:t>
            </a:r>
            <a:r>
              <a:rPr lang="es-ES" dirty="0" err="1" smtClean="0"/>
              <a:t>inline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92345" y="1281193"/>
            <a:ext cx="655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Aplicando la </a:t>
            </a:r>
            <a:r>
              <a:rPr lang="es-ES" dirty="0"/>
              <a:t>clase  </a:t>
            </a:r>
            <a:r>
              <a:rPr lang="es-ES" b="1" dirty="0"/>
              <a:t>.</a:t>
            </a:r>
            <a:r>
              <a:rPr lang="es-ES" b="1" dirty="0" err="1"/>
              <a:t>form</a:t>
            </a:r>
            <a:r>
              <a:rPr lang="es-ES" b="1" dirty="0"/>
              <a:t>-horizontal </a:t>
            </a:r>
            <a:r>
              <a:rPr lang="es-ES" dirty="0" smtClean="0"/>
              <a:t>a la etiqueta &lt;</a:t>
            </a:r>
            <a:r>
              <a:rPr lang="es-ES" dirty="0" err="1" smtClean="0"/>
              <a:t>form</a:t>
            </a:r>
            <a:r>
              <a:rPr lang="es-ES" dirty="0" smtClean="0"/>
              <a:t>&gt; se modifica de nuevo el comportamiento del formulario completo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639796" y="5091354"/>
            <a:ext cx="6432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</a:t>
            </a:r>
            <a:r>
              <a:rPr lang="es-ES" dirty="0" smtClean="0"/>
              <a:t>este caso</a:t>
            </a:r>
            <a:r>
              <a:rPr lang="es-ES" dirty="0"/>
              <a:t>, como la clase .</a:t>
            </a:r>
            <a:r>
              <a:rPr lang="es-ES" dirty="0" err="1"/>
              <a:t>form</a:t>
            </a:r>
            <a:r>
              <a:rPr lang="es-ES" dirty="0"/>
              <a:t>-horizontal modifica la clase .</a:t>
            </a:r>
            <a:r>
              <a:rPr lang="es-ES" dirty="0" err="1"/>
              <a:t>form-group</a:t>
            </a:r>
            <a:r>
              <a:rPr lang="es-ES" dirty="0"/>
              <a:t> para que se comporte como la fila de una rejilla, no es necesario que añadas en el formulario elementos con la clase .</a:t>
            </a:r>
            <a:r>
              <a:rPr lang="es-ES" dirty="0" err="1"/>
              <a:t>row</a:t>
            </a:r>
            <a:r>
              <a:rPr lang="es-ES" dirty="0"/>
              <a:t>.</a:t>
            </a:r>
          </a:p>
        </p:txBody>
      </p:sp>
      <p:pic>
        <p:nvPicPr>
          <p:cNvPr id="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Formularios "horizontales</a:t>
            </a:r>
            <a:r>
              <a:rPr lang="es-ES" dirty="0" smtClean="0"/>
              <a:t>": Ejemplos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93" y="1498169"/>
            <a:ext cx="6449958" cy="48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Utilidades CSS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950992" y="1866512"/>
            <a:ext cx="184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 Icono para cerrar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44585" y="2290430"/>
            <a:ext cx="2053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Elementos flotantes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794603" y="2714348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Elementos centrados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154236" y="3562184"/>
            <a:ext cx="343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Ocultando y mostrando elementos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880589" y="3986102"/>
            <a:ext cx="198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Contenidos ocultos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154845" y="4410020"/>
            <a:ext cx="343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Reemplazando texto por imágenes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777195" y="4833938"/>
            <a:ext cx="218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Utilidades </a:t>
            </a:r>
            <a:r>
              <a:rPr lang="es-ES" dirty="0" err="1">
                <a:solidFill>
                  <a:prstClr val="black"/>
                </a:solidFill>
              </a:rPr>
              <a:t>responsive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2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Componentes CSS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572000" y="2327682"/>
            <a:ext cx="39433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Contadores (</a:t>
            </a:r>
            <a:r>
              <a:rPr lang="en-US" i="1" dirty="0" smtClean="0"/>
              <a:t>badges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Encabezado </a:t>
            </a:r>
            <a:r>
              <a:rPr lang="es-ES" dirty="0"/>
              <a:t>de </a:t>
            </a:r>
            <a:r>
              <a:rPr lang="es-ES" dirty="0" smtClean="0"/>
              <a:t>página (</a:t>
            </a:r>
            <a:r>
              <a:rPr lang="es-ES" i="1" noProof="1" smtClean="0"/>
              <a:t>jumbotron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Imágenes en </a:t>
            </a:r>
            <a:r>
              <a:rPr lang="es-ES" dirty="0" smtClean="0"/>
              <a:t>miniatura (</a:t>
            </a:r>
            <a:r>
              <a:rPr lang="en-US" i="1" dirty="0" smtClean="0"/>
              <a:t>thumbnails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Mensajes de alerta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Barras de </a:t>
            </a:r>
            <a:r>
              <a:rPr lang="es-ES" dirty="0" smtClean="0"/>
              <a:t>progreso 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Objetos multimedia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Listas de elementos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Paneles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Bloques hundidos (</a:t>
            </a:r>
            <a:r>
              <a:rPr lang="en-US" i="1" dirty="0" smtClean="0"/>
              <a:t>wells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947047" y="2327682"/>
            <a:ext cx="36249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Iconos </a:t>
            </a:r>
            <a:r>
              <a:rPr lang="es-ES" dirty="0" smtClean="0"/>
              <a:t>(</a:t>
            </a:r>
            <a:r>
              <a:rPr lang="es-ES" noProof="1" smtClean="0"/>
              <a:t>glyphicons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Desplegables (</a:t>
            </a:r>
            <a:r>
              <a:rPr lang="en-US" i="1" dirty="0" smtClean="0"/>
              <a:t>dropdowns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Grupos de botones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Botones desplegables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Grupos de campos de formulario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Menús </a:t>
            </a:r>
            <a:r>
              <a:rPr lang="es-ES" dirty="0" smtClean="0"/>
              <a:t>y Barras </a:t>
            </a:r>
            <a:r>
              <a:rPr lang="es-ES" dirty="0"/>
              <a:t>de navegación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Migas de </a:t>
            </a:r>
            <a:r>
              <a:rPr lang="es-ES" dirty="0" smtClean="0"/>
              <a:t>pan (</a:t>
            </a:r>
            <a:r>
              <a:rPr lang="en-US" i="1" dirty="0" smtClean="0"/>
              <a:t>breadcrumbs</a:t>
            </a:r>
            <a:r>
              <a:rPr lang="es-ES" dirty="0" smtClean="0"/>
              <a:t>)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Paginación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Etiquetas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94848" y="1338510"/>
            <a:ext cx="574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Combinaciones prefabricadas de HTML y CSS para desempeñar alguna funcionalidad de uso habitual en el GUI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327329" y="5894544"/>
            <a:ext cx="388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http://getbootstrap.com/components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80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>
            <a:normAutofit/>
          </a:bodyPr>
          <a:lstStyle/>
          <a:p>
            <a:pPr algn="ctr"/>
            <a:r>
              <a:rPr lang="es-ES" dirty="0" err="1"/>
              <a:t>J</a:t>
            </a:r>
            <a:r>
              <a:rPr lang="es-ES" dirty="0" err="1" smtClean="0"/>
              <a:t>umbotron</a:t>
            </a:r>
            <a:r>
              <a:rPr lang="es-ES" dirty="0" smtClean="0"/>
              <a:t> y </a:t>
            </a:r>
            <a:r>
              <a:rPr lang="en-US" dirty="0" smtClean="0"/>
              <a:t>well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701675" y="2205038"/>
            <a:ext cx="7813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componente para mostrar contenidos de forma muy destacada. Si no lo encierras dentro de un elemento .</a:t>
            </a:r>
            <a:r>
              <a:rPr lang="es-ES" dirty="0" err="1">
                <a:solidFill>
                  <a:prstClr val="black"/>
                </a:solidFill>
              </a:rPr>
              <a:t>container</a:t>
            </a:r>
            <a:r>
              <a:rPr lang="es-ES" dirty="0">
                <a:solidFill>
                  <a:prstClr val="black"/>
                </a:solidFill>
              </a:rPr>
              <a:t>, ocupa toda la anchura del dispositivo. Si lo encierras dentro de un .</a:t>
            </a:r>
            <a:r>
              <a:rPr lang="es-ES" dirty="0" err="1">
                <a:solidFill>
                  <a:prstClr val="black"/>
                </a:solidFill>
              </a:rPr>
              <a:t>container</a:t>
            </a:r>
            <a:r>
              <a:rPr lang="es-ES" dirty="0">
                <a:solidFill>
                  <a:prstClr val="black"/>
                </a:solidFill>
              </a:rPr>
              <a:t>, solamente ocupará la anchura del contenedor y mostrará esquinas redondeadas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35154" y="1477271"/>
            <a:ext cx="24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&lt;div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jumbotron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29" y="3637887"/>
            <a:ext cx="5094049" cy="2736409"/>
          </a:xfrm>
          <a:prstGeom prst="rect">
            <a:avLst/>
          </a:prstGeom>
        </p:spPr>
      </p:pic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5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20503" cy="638174"/>
          </a:xfrm>
        </p:spPr>
        <p:txBody>
          <a:bodyPr/>
          <a:lstStyle/>
          <a:p>
            <a:pPr algn="ctr"/>
            <a:r>
              <a:rPr lang="es-ES" dirty="0" smtClean="0"/>
              <a:t>Iconos (</a:t>
            </a:r>
            <a:r>
              <a:rPr lang="en-US" noProof="1" smtClean="0"/>
              <a:t>Glyphicons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976394" y="1400495"/>
            <a:ext cx="237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trabajan como tipografías en lugar de cómo imágenes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449316" y="1453558"/>
            <a:ext cx="423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vectoriales: escalado sin pérdida de calidad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332719" y="2073581"/>
            <a:ext cx="3270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ventaja en pantallas, con alta densidad de resolución, como  los </a:t>
            </a:r>
            <a:r>
              <a:rPr lang="en-US" i="1" dirty="0" smtClean="0"/>
              <a:t>Retina Display </a:t>
            </a:r>
            <a:r>
              <a:rPr lang="es-ES" dirty="0" smtClean="0"/>
              <a:t>de los iPhone</a:t>
            </a:r>
            <a:endParaRPr lang="es-ES" dirty="0"/>
          </a:p>
        </p:txBody>
      </p:sp>
      <p:cxnSp>
        <p:nvCxnSpPr>
          <p:cNvPr id="7" name="Conector recto de flecha 6"/>
          <p:cNvCxnSpPr>
            <a:stCxn id="3" idx="3"/>
          </p:cNvCxnSpPr>
          <p:nvPr/>
        </p:nvCxnSpPr>
        <p:spPr>
          <a:xfrm flipV="1">
            <a:off x="3347634" y="1638224"/>
            <a:ext cx="991892" cy="22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243059" y="3179892"/>
            <a:ext cx="61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facilita mucho ajustar los tamaños a los empleados en los textos</a:t>
            </a:r>
            <a:endParaRPr lang="es-ES" dirty="0"/>
          </a:p>
        </p:txBody>
      </p:sp>
      <p:cxnSp>
        <p:nvCxnSpPr>
          <p:cNvPr id="15" name="Conector angular 14"/>
          <p:cNvCxnSpPr>
            <a:stCxn id="3" idx="2"/>
            <a:endCxn id="11" idx="1"/>
          </p:cNvCxnSpPr>
          <p:nvPr/>
        </p:nvCxnSpPr>
        <p:spPr>
          <a:xfrm rot="5400000">
            <a:off x="1182171" y="2384714"/>
            <a:ext cx="1040733" cy="918955"/>
          </a:xfrm>
          <a:prstGeom prst="bentConnector4">
            <a:avLst>
              <a:gd name="adj1" fmla="val 41128"/>
              <a:gd name="adj2" fmla="val 1248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1261175" y="3945311"/>
            <a:ext cx="516481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noProof="1" smtClean="0"/>
              <a:t>&lt;span class="glyphicon glyphicon-ok-circle"&gt;&lt;/span&gt;</a:t>
            </a:r>
            <a:endParaRPr lang="es-ES" noProof="1"/>
          </a:p>
        </p:txBody>
      </p:sp>
      <p:sp>
        <p:nvSpPr>
          <p:cNvPr id="18" name="CuadroTexto 17"/>
          <p:cNvSpPr txBox="1"/>
          <p:nvPr/>
        </p:nvSpPr>
        <p:spPr>
          <a:xfrm>
            <a:off x="2270529" y="4581588"/>
            <a:ext cx="5343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clase genérica </a:t>
            </a:r>
            <a:r>
              <a:rPr lang="es-ES" noProof="1" smtClean="0"/>
              <a:t>glyphicon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clase específica </a:t>
            </a:r>
            <a:r>
              <a:rPr lang="es-ES" noProof="1" smtClean="0"/>
              <a:t>glyphicon-</a:t>
            </a:r>
            <a:r>
              <a:rPr lang="es-ES" dirty="0" smtClean="0"/>
              <a:t>&lt;nombre de cada icono&gt; </a:t>
            </a:r>
            <a:endParaRPr lang="es-ES" dirty="0"/>
          </a:p>
        </p:txBody>
      </p:sp>
      <p:cxnSp>
        <p:nvCxnSpPr>
          <p:cNvPr id="21" name="Conector angular 20"/>
          <p:cNvCxnSpPr>
            <a:stCxn id="4" idx="3"/>
            <a:endCxn id="5" idx="3"/>
          </p:cNvCxnSpPr>
          <p:nvPr/>
        </p:nvCxnSpPr>
        <p:spPr>
          <a:xfrm flipH="1">
            <a:off x="7602862" y="1638224"/>
            <a:ext cx="1080049" cy="897022"/>
          </a:xfrm>
          <a:prstGeom prst="bentConnector3">
            <a:avLst>
              <a:gd name="adj1" fmla="val -211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976394" y="5502858"/>
            <a:ext cx="75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Lista de </a:t>
            </a:r>
            <a:r>
              <a:rPr lang="es-ES" dirty="0"/>
              <a:t>iconos disponibles : </a:t>
            </a:r>
            <a:r>
              <a:rPr lang="es-ES" dirty="0">
                <a:hlinkClick r:id="rId2"/>
              </a:rPr>
              <a:t>http://getbootstrap.com/components/#</a:t>
            </a:r>
            <a:r>
              <a:rPr lang="es-ES" dirty="0" smtClean="0">
                <a:hlinkClick r:id="rId2"/>
              </a:rPr>
              <a:t>glyphicons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13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3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Desplegables (</a:t>
            </a:r>
            <a:r>
              <a:rPr lang="en-US" dirty="0" smtClean="0"/>
              <a:t>Dropdown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356360" y="154478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div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37117" y="2328474"/>
            <a:ext cx="82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button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79302" y="33133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ul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57470" y="410034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li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42016" y="1544782"/>
            <a:ext cx="187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b="1" dirty="0" err="1" smtClean="0">
                <a:solidFill>
                  <a:prstClr val="black"/>
                </a:solidFill>
              </a:rPr>
              <a:t>dropdown</a:t>
            </a:r>
            <a:r>
              <a:rPr lang="es-ES" b="1" baseline="30000" dirty="0" smtClean="0">
                <a:solidFill>
                  <a:prstClr val="black"/>
                </a:solidFill>
              </a:rPr>
              <a:t> (*)</a:t>
            </a:r>
            <a:endParaRPr lang="es-ES" b="1" baseline="30000" dirty="0">
              <a:solidFill>
                <a:prstClr val="black"/>
              </a:solidFill>
            </a:endParaRPr>
          </a:p>
        </p:txBody>
      </p:sp>
      <p:cxnSp>
        <p:nvCxnSpPr>
          <p:cNvPr id="10" name="Conector recto de flecha 9"/>
          <p:cNvCxnSpPr>
            <a:stCxn id="4" idx="3"/>
            <a:endCxn id="8" idx="1"/>
          </p:cNvCxnSpPr>
          <p:nvPr/>
        </p:nvCxnSpPr>
        <p:spPr>
          <a:xfrm>
            <a:off x="1819948" y="1729448"/>
            <a:ext cx="2122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942016" y="2040096"/>
            <a:ext cx="287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class</a:t>
            </a:r>
            <a:r>
              <a:rPr lang="es-ES" dirty="0" smtClean="0">
                <a:solidFill>
                  <a:prstClr val="black"/>
                </a:solidFill>
              </a:rPr>
              <a:t> = </a:t>
            </a:r>
            <a:r>
              <a:rPr lang="es-ES" dirty="0" err="1" smtClean="0">
                <a:solidFill>
                  <a:prstClr val="black"/>
                </a:solidFill>
              </a:rPr>
              <a:t>btn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b="1" dirty="0" err="1" smtClean="0">
                <a:solidFill>
                  <a:prstClr val="black"/>
                </a:solidFill>
              </a:rPr>
              <a:t>dropdown-toggle</a:t>
            </a:r>
            <a:endParaRPr lang="es-ES" b="1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data-</a:t>
            </a:r>
            <a:r>
              <a:rPr lang="es-ES" dirty="0" err="1" smtClean="0">
                <a:solidFill>
                  <a:prstClr val="black"/>
                </a:solidFill>
              </a:rPr>
              <a:t>toggle</a:t>
            </a:r>
            <a:r>
              <a:rPr lang="es-ES" dirty="0" smtClean="0">
                <a:solidFill>
                  <a:prstClr val="black"/>
                </a:solidFill>
              </a:rPr>
              <a:t> = </a:t>
            </a:r>
            <a:r>
              <a:rPr lang="es-ES" b="1" dirty="0" err="1" smtClean="0">
                <a:solidFill>
                  <a:prstClr val="black"/>
                </a:solidFill>
              </a:rPr>
              <a:t>dropdown</a:t>
            </a:r>
            <a:endParaRPr lang="es-ES" b="1" dirty="0" smtClean="0">
              <a:solidFill>
                <a:prstClr val="black"/>
              </a:solidFill>
            </a:endParaRP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[</a:t>
            </a:r>
            <a:r>
              <a:rPr lang="es-ES" dirty="0" smtClean="0">
                <a:solidFill>
                  <a:prstClr val="black"/>
                </a:solidFill>
              </a:rPr>
              <a:t>id = &lt;</a:t>
            </a:r>
            <a:r>
              <a:rPr lang="es-ES" dirty="0" err="1" smtClean="0">
                <a:solidFill>
                  <a:prstClr val="black"/>
                </a:solidFill>
              </a:rPr>
              <a:t>nombreMenu</a:t>
            </a:r>
            <a:r>
              <a:rPr lang="es-ES" dirty="0" smtClean="0">
                <a:solidFill>
                  <a:prstClr val="black"/>
                </a:solidFill>
              </a:rPr>
              <a:t>&gt;]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13" name="Conector recto de flecha 12"/>
          <p:cNvCxnSpPr>
            <a:stCxn id="5" idx="3"/>
            <a:endCxn id="11" idx="1"/>
          </p:cNvCxnSpPr>
          <p:nvPr/>
        </p:nvCxnSpPr>
        <p:spPr>
          <a:xfrm flipV="1">
            <a:off x="2357470" y="2501761"/>
            <a:ext cx="1584546" cy="1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3942016" y="3029496"/>
            <a:ext cx="3469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err="1" smtClean="0">
                <a:solidFill>
                  <a:prstClr val="black"/>
                </a:solidFill>
              </a:rPr>
              <a:t>class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b="1" dirty="0" err="1" smtClean="0">
                <a:solidFill>
                  <a:prstClr val="black"/>
                </a:solidFill>
              </a:rPr>
              <a:t>dropdown</a:t>
            </a:r>
            <a:r>
              <a:rPr lang="es-ES" b="1" dirty="0" smtClean="0">
                <a:solidFill>
                  <a:prstClr val="black"/>
                </a:solidFill>
              </a:rPr>
              <a:t>-menú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[role= menú]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[</a:t>
            </a:r>
            <a:r>
              <a:rPr lang="es-ES" dirty="0" smtClean="0">
                <a:solidFill>
                  <a:prstClr val="black"/>
                </a:solidFill>
              </a:rPr>
              <a:t>aria-</a:t>
            </a:r>
            <a:r>
              <a:rPr lang="es-ES" dirty="0" err="1" smtClean="0">
                <a:solidFill>
                  <a:prstClr val="black"/>
                </a:solidFill>
              </a:rPr>
              <a:t>labelledby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>
                <a:solidFill>
                  <a:prstClr val="black"/>
                </a:solidFill>
              </a:rPr>
              <a:t>= &lt;</a:t>
            </a:r>
            <a:r>
              <a:rPr lang="es-ES" dirty="0" err="1">
                <a:solidFill>
                  <a:prstClr val="black"/>
                </a:solidFill>
              </a:rPr>
              <a:t>nombreMenu</a:t>
            </a:r>
            <a:r>
              <a:rPr lang="es-ES" dirty="0" smtClean="0">
                <a:solidFill>
                  <a:prstClr val="black"/>
                </a:solidFill>
              </a:rPr>
              <a:t>&gt;]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18" name="Conector recto de flecha 17"/>
          <p:cNvCxnSpPr>
            <a:stCxn id="6" idx="3"/>
            <a:endCxn id="16" idx="1"/>
          </p:cNvCxnSpPr>
          <p:nvPr/>
        </p:nvCxnSpPr>
        <p:spPr>
          <a:xfrm flipV="1">
            <a:off x="1938696" y="3491161"/>
            <a:ext cx="2003320" cy="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4019752" y="4100344"/>
            <a:ext cx="2056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[role= </a:t>
            </a:r>
            <a:r>
              <a:rPr lang="es-ES" dirty="0" err="1" smtClean="0">
                <a:solidFill>
                  <a:prstClr val="black"/>
                </a:solidFill>
              </a:rPr>
              <a:t>presentation</a:t>
            </a:r>
            <a:r>
              <a:rPr lang="es-ES" dirty="0" smtClean="0">
                <a:solidFill>
                  <a:prstClr val="black"/>
                </a:solidFill>
              </a:rPr>
              <a:t>]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938992" y="46543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a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042766" y="4654342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[role= </a:t>
            </a:r>
            <a:r>
              <a:rPr lang="es-ES" dirty="0" err="1" smtClean="0">
                <a:solidFill>
                  <a:prstClr val="black"/>
                </a:solidFill>
              </a:rPr>
              <a:t>menuitem</a:t>
            </a:r>
            <a:r>
              <a:rPr lang="es-ES" dirty="0" smtClean="0">
                <a:solidFill>
                  <a:prstClr val="black"/>
                </a:solidFill>
              </a:rPr>
              <a:t>]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26" name="Conector recto de flecha 25"/>
          <p:cNvCxnSpPr>
            <a:endCxn id="22" idx="1"/>
          </p:cNvCxnSpPr>
          <p:nvPr/>
        </p:nvCxnSpPr>
        <p:spPr>
          <a:xfrm>
            <a:off x="2435206" y="4285010"/>
            <a:ext cx="1584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23" idx="3"/>
            <a:endCxn id="24" idx="1"/>
          </p:cNvCxnSpPr>
          <p:nvPr/>
        </p:nvCxnSpPr>
        <p:spPr>
          <a:xfrm>
            <a:off x="3234266" y="4839008"/>
            <a:ext cx="80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934241" y="3672983"/>
            <a:ext cx="1872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(lista </a:t>
            </a:r>
            <a:r>
              <a:rPr lang="es-ES" dirty="0"/>
              <a:t>de </a:t>
            </a:r>
            <a:r>
              <a:rPr lang="es-ES" dirty="0" smtClean="0"/>
              <a:t>opciones)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793387" y="5386580"/>
            <a:ext cx="5961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baseline="30000" dirty="0">
                <a:solidFill>
                  <a:prstClr val="black"/>
                </a:solidFill>
              </a:rPr>
              <a:t> </a:t>
            </a:r>
            <a:r>
              <a:rPr lang="es-ES" b="1" baseline="30000" dirty="0" smtClean="0">
                <a:solidFill>
                  <a:prstClr val="black"/>
                </a:solidFill>
              </a:rPr>
              <a:t>(*)</a:t>
            </a:r>
            <a:r>
              <a:rPr lang="es-ES" dirty="0" smtClean="0"/>
              <a:t> también puede ser </a:t>
            </a:r>
            <a:r>
              <a:rPr lang="es-ES" b="1" dirty="0" err="1" smtClean="0"/>
              <a:t>btn-group</a:t>
            </a:r>
            <a:r>
              <a:rPr lang="es-ES" dirty="0" smtClean="0"/>
              <a:t>, lo que permite </a:t>
            </a:r>
            <a:r>
              <a:rPr lang="es-ES" dirty="0"/>
              <a:t>integrar el </a:t>
            </a:r>
            <a:r>
              <a:rPr lang="es-ES" dirty="0" err="1"/>
              <a:t>boton</a:t>
            </a:r>
            <a:r>
              <a:rPr lang="es-ES" dirty="0"/>
              <a:t> desplegable en un grupo de </a:t>
            </a:r>
            <a:r>
              <a:rPr lang="es-ES" dirty="0" err="1"/>
              <a:t>botonos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118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Ejemplos de botón desplegable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43" y="1453923"/>
            <a:ext cx="2743200" cy="2447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717" y="3465513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6934523" cy="638174"/>
          </a:xfrm>
        </p:spPr>
        <p:txBody>
          <a:bodyPr/>
          <a:lstStyle/>
          <a:p>
            <a:pPr algn="ctr"/>
            <a:r>
              <a:rPr lang="es-ES" dirty="0" smtClean="0"/>
              <a:t>Grupos de botones</a:t>
            </a:r>
            <a:endParaRPr lang="es-ES" dirty="0"/>
          </a:p>
        </p:txBody>
      </p:sp>
      <p:pic>
        <p:nvPicPr>
          <p:cNvPr id="3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990762" y="4142723"/>
            <a:ext cx="5889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Al </a:t>
            </a:r>
            <a:r>
              <a:rPr lang="es-ES" dirty="0"/>
              <a:t>crear un grupo de </a:t>
            </a:r>
            <a:r>
              <a:rPr lang="es-ES" dirty="0" smtClean="0"/>
              <a:t>botones</a:t>
            </a:r>
          </a:p>
          <a:p>
            <a:r>
              <a:rPr lang="es-ES" dirty="0" smtClean="0"/>
              <a:t>- </a:t>
            </a:r>
            <a:r>
              <a:rPr lang="es-ES" dirty="0"/>
              <a:t>cambia su estética, </a:t>
            </a:r>
            <a:r>
              <a:rPr lang="es-ES" dirty="0" smtClean="0"/>
              <a:t>fusionándose </a:t>
            </a:r>
            <a:r>
              <a:rPr lang="es-ES" dirty="0"/>
              <a:t>en una barra de botones</a:t>
            </a:r>
          </a:p>
          <a:p>
            <a:r>
              <a:rPr lang="es-ES" dirty="0" smtClean="0"/>
              <a:t>- se </a:t>
            </a:r>
            <a:r>
              <a:rPr lang="es-ES" dirty="0"/>
              <a:t>pueden aplicar tamaños o justificaciones a toda la </a:t>
            </a:r>
            <a:r>
              <a:rPr lang="es-ES" dirty="0" smtClean="0"/>
              <a:t>barra.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82048" y="1234871"/>
            <a:ext cx="61068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Se crea simplemente al agrupar diversos botones u en un contenedor, generalmente un div al que se le aplica la clase </a:t>
            </a:r>
            <a:r>
              <a:rPr lang="es-ES" b="1" dirty="0" err="1"/>
              <a:t>btn-group</a:t>
            </a:r>
            <a:r>
              <a:rPr lang="es-ES" b="1" dirty="0"/>
              <a:t>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808886" y="2158201"/>
            <a:ext cx="5164191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noProof="1" smtClean="0"/>
              <a:t>&lt;div class="btn-group btn-group-sm"&gt;</a:t>
            </a:r>
          </a:p>
          <a:p>
            <a:pPr lvl="1"/>
            <a:r>
              <a:rPr lang="es-ES" noProof="1" smtClean="0"/>
              <a:t> &lt;a class="btn btn-info" href="#"&gt;Primera&lt;/a&gt;</a:t>
            </a:r>
          </a:p>
          <a:p>
            <a:pPr lvl="1"/>
            <a:r>
              <a:rPr lang="es-ES" noProof="1" smtClean="0"/>
              <a:t> &lt;a class="btn btn-info" href="#"&gt;Segunda&lt;/a&gt;</a:t>
            </a:r>
          </a:p>
          <a:p>
            <a:pPr lvl="1"/>
            <a:r>
              <a:rPr lang="es-ES" noProof="1" smtClean="0"/>
              <a:t> &lt;a class="btn btn-info" href="#"&gt;Tercera&lt;/a&gt;</a:t>
            </a:r>
          </a:p>
          <a:p>
            <a:r>
              <a:rPr lang="es-ES" noProof="1" smtClean="0"/>
              <a:t>&lt;/div&gt;</a:t>
            </a:r>
            <a:endParaRPr lang="es-ES" noProof="1"/>
          </a:p>
        </p:txBody>
      </p:sp>
      <p:sp>
        <p:nvSpPr>
          <p:cNvPr id="7" name="Rectángulo 6"/>
          <p:cNvSpPr/>
          <p:nvPr/>
        </p:nvSpPr>
        <p:spPr>
          <a:xfrm>
            <a:off x="1870434" y="5223216"/>
            <a:ext cx="6674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</a:t>
            </a:r>
            <a:r>
              <a:rPr lang="es-ES" dirty="0" smtClean="0"/>
              <a:t>justificación </a:t>
            </a:r>
            <a:r>
              <a:rPr lang="es-ES" dirty="0"/>
              <a:t>es más simples si los elementos empleados son &lt;a&gt;</a:t>
            </a:r>
          </a:p>
          <a:p>
            <a:r>
              <a:rPr lang="es-ES" dirty="0" smtClean="0"/>
              <a:t>En </a:t>
            </a:r>
            <a:r>
              <a:rPr lang="es-ES" dirty="0"/>
              <a:t>el caso de los &lt;</a:t>
            </a:r>
            <a:r>
              <a:rPr lang="es-ES" dirty="0" err="1"/>
              <a:t>button</a:t>
            </a:r>
            <a:r>
              <a:rPr lang="es-ES" dirty="0"/>
              <a:t>&gt;, cada uno de ellos debe englobarse en un div de la clase </a:t>
            </a:r>
            <a:r>
              <a:rPr lang="es-ES" dirty="0" err="1" smtClean="0"/>
              <a:t>btn-group</a:t>
            </a:r>
            <a:r>
              <a:rPr lang="es-ES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47492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“Instalación”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48842" y="2514816"/>
            <a:ext cx="6810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 smtClean="0">
                <a:solidFill>
                  <a:prstClr val="black"/>
                </a:solidFill>
              </a:rPr>
              <a:t>Descarga de Bootstrap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Se pueden obtener los ficheros CSS, JavaScript, y fuentes en sus versiones compiladas, tanto “normales” como minimizadas.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48842" y="1317627"/>
            <a:ext cx="7487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>
                <a:solidFill>
                  <a:prstClr val="black"/>
                </a:solidFill>
              </a:rPr>
              <a:t>Bootstrap </a:t>
            </a:r>
            <a:r>
              <a:rPr lang="es-ES" b="1" dirty="0" smtClean="0">
                <a:solidFill>
                  <a:prstClr val="black"/>
                </a:solidFill>
              </a:rPr>
              <a:t>CDN </a:t>
            </a:r>
            <a:r>
              <a:rPr lang="es-ES" dirty="0"/>
              <a:t>(</a:t>
            </a:r>
            <a:r>
              <a:rPr lang="en-US" i="1" dirty="0"/>
              <a:t>Content </a:t>
            </a:r>
            <a:r>
              <a:rPr lang="en-US" i="1" dirty="0" smtClean="0"/>
              <a:t>Delivery </a:t>
            </a:r>
            <a:r>
              <a:rPr lang="en-US" i="1" dirty="0"/>
              <a:t>Network</a:t>
            </a:r>
            <a:r>
              <a:rPr lang="es-ES" dirty="0" smtClean="0"/>
              <a:t>)</a:t>
            </a:r>
            <a:endParaRPr lang="es-ES" b="1" dirty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La red de distribución de contenidos </a:t>
            </a:r>
            <a:r>
              <a:rPr lang="es-ES" dirty="0" err="1" smtClean="0">
                <a:solidFill>
                  <a:prstClr val="black"/>
                </a:solidFill>
              </a:rPr>
              <a:t>MaxCDN</a:t>
            </a:r>
            <a:r>
              <a:rPr lang="es-ES" dirty="0" smtClean="0">
                <a:solidFill>
                  <a:prstClr val="black"/>
                </a:solidFill>
              </a:rPr>
              <a:t>  proporciona soporte a Bootstrap, permitiendo enlazar directamente con los ficheros CSS y JavaScript.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026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847242" y="3449228"/>
            <a:ext cx="7487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Otras </a:t>
            </a:r>
            <a:r>
              <a:rPr lang="es-ES" dirty="0" smtClean="0"/>
              <a:t>descargas 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b="1" dirty="0"/>
              <a:t>el código fuente</a:t>
            </a:r>
            <a:r>
              <a:rPr lang="es-ES" dirty="0"/>
              <a:t>, contiene todos los archivos </a:t>
            </a:r>
            <a:r>
              <a:rPr lang="es-ES" dirty="0" err="1"/>
              <a:t>Less</a:t>
            </a:r>
            <a:r>
              <a:rPr lang="es-ES" dirty="0"/>
              <a:t>, y JavaScript originales 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b="1" dirty="0" smtClean="0"/>
              <a:t>el </a:t>
            </a:r>
            <a:r>
              <a:rPr lang="es-ES" b="1" dirty="0"/>
              <a:t>código fuente en formato </a:t>
            </a:r>
            <a:r>
              <a:rPr lang="es-ES" b="1" dirty="0" err="1"/>
              <a:t>Sass</a:t>
            </a:r>
            <a:r>
              <a:rPr lang="es-ES" dirty="0"/>
              <a:t>, </a:t>
            </a:r>
            <a:r>
              <a:rPr lang="es-ES" dirty="0" smtClean="0"/>
              <a:t>variante </a:t>
            </a:r>
            <a:r>
              <a:rPr lang="es-ES" dirty="0"/>
              <a:t>de la versión anterior </a:t>
            </a:r>
            <a:r>
              <a:rPr lang="es-ES" dirty="0" smtClean="0"/>
              <a:t>creada </a:t>
            </a:r>
            <a:r>
              <a:rPr lang="es-ES" dirty="0"/>
              <a:t>para facilitar la integración de Bootstrap en las aplicaciones Ruby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Rails</a:t>
            </a:r>
            <a:r>
              <a:rPr lang="es-ES" dirty="0"/>
              <a:t>, </a:t>
            </a:r>
            <a:r>
              <a:rPr lang="es-ES" dirty="0" err="1"/>
              <a:t>Compass</a:t>
            </a:r>
            <a:r>
              <a:rPr lang="es-ES" dirty="0"/>
              <a:t> o cualquier otro proyecto basado en </a:t>
            </a:r>
            <a:r>
              <a:rPr lang="es-ES" dirty="0" err="1"/>
              <a:t>Sass</a:t>
            </a:r>
            <a:r>
              <a:rPr lang="es-ES" dirty="0"/>
              <a:t>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98042" y="5211497"/>
            <a:ext cx="5028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Instalación mediante gestores de módulos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basada en </a:t>
            </a:r>
            <a:r>
              <a:rPr lang="en-US" b="1" dirty="0" smtClean="0"/>
              <a:t>bower</a:t>
            </a:r>
            <a:r>
              <a:rPr lang="es-ES" dirty="0"/>
              <a:t> (requiere </a:t>
            </a:r>
            <a:r>
              <a:rPr lang="es-ES" dirty="0" smtClean="0"/>
              <a:t>Node.js / </a:t>
            </a:r>
            <a:r>
              <a:rPr lang="es-ES" i="1" noProof="1" smtClean="0"/>
              <a:t>npm</a:t>
            </a:r>
            <a:r>
              <a:rPr lang="es-ES" dirty="0" smtClean="0"/>
              <a:t> </a:t>
            </a:r>
            <a:r>
              <a:rPr lang="es-ES" dirty="0"/>
              <a:t>&amp; </a:t>
            </a:r>
            <a:r>
              <a:rPr lang="en-US" i="1" noProof="1" smtClean="0"/>
              <a:t>git</a:t>
            </a:r>
            <a:r>
              <a:rPr lang="es-ES" dirty="0" smtClean="0"/>
              <a:t>) 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s-ES" dirty="0" smtClean="0"/>
              <a:t>basada en </a:t>
            </a:r>
            <a:r>
              <a:rPr lang="es-ES" b="1" noProof="1" smtClean="0"/>
              <a:t>npm</a:t>
            </a:r>
            <a:r>
              <a:rPr lang="es-ES" noProof="1" smtClean="0"/>
              <a:t> (</a:t>
            </a:r>
            <a:r>
              <a:rPr lang="en-US" i="1" dirty="0" smtClean="0"/>
              <a:t>Node </a:t>
            </a:r>
            <a:r>
              <a:rPr lang="en-US" i="1" dirty="0"/>
              <a:t>Package </a:t>
            </a:r>
            <a:r>
              <a:rPr lang="en-US" i="1" dirty="0" smtClean="0"/>
              <a:t>Management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76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ES" dirty="0" smtClean="0"/>
              <a:t>Ejemplos de grupos de botones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6" y="1432855"/>
            <a:ext cx="5977266" cy="464127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682358" y="2667177"/>
            <a:ext cx="367336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 smtClean="0"/>
              <a:t>cualquiera </a:t>
            </a:r>
            <a:r>
              <a:rPr lang="es-ES" dirty="0"/>
              <a:t>de los botones incluidos puede ser </a:t>
            </a:r>
            <a:r>
              <a:rPr lang="es-ES" dirty="0" smtClean="0"/>
              <a:t>desplegable, incluyendo </a:t>
            </a:r>
            <a:r>
              <a:rPr lang="es-ES" dirty="0"/>
              <a:t>la </a:t>
            </a:r>
            <a:r>
              <a:rPr lang="es-ES" dirty="0" smtClean="0"/>
              <a:t>correspondiente </a:t>
            </a:r>
            <a:r>
              <a:rPr lang="es-ES" dirty="0"/>
              <a:t>estructura, </a:t>
            </a:r>
            <a:r>
              <a:rPr lang="es-ES" dirty="0" smtClean="0"/>
              <a:t>dentro </a:t>
            </a:r>
            <a:r>
              <a:rPr lang="es-ES" dirty="0"/>
              <a:t>de su propio contenedor </a:t>
            </a:r>
            <a:r>
              <a:rPr lang="es-ES" dirty="0" err="1"/>
              <a:t>btn-group</a:t>
            </a:r>
            <a:r>
              <a:rPr lang="es-ES" dirty="0"/>
              <a:t>.</a:t>
            </a:r>
          </a:p>
          <a:p>
            <a:r>
              <a:rPr lang="es-ES" dirty="0" smtClean="0"/>
              <a:t>Si </a:t>
            </a:r>
            <a:r>
              <a:rPr lang="es-ES" dirty="0"/>
              <a:t>al contenedor se le añade la clase </a:t>
            </a:r>
            <a:r>
              <a:rPr lang="es-ES" dirty="0" err="1"/>
              <a:t>dropup</a:t>
            </a:r>
            <a:r>
              <a:rPr lang="es-ES" dirty="0"/>
              <a:t>, se despegará hacia arriba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98124" y="5083222"/>
            <a:ext cx="322511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Para que todo el grupo sea </a:t>
            </a:r>
            <a:r>
              <a:rPr lang="es-ES" dirty="0" smtClean="0"/>
              <a:t>vertical basta </a:t>
            </a:r>
            <a:r>
              <a:rPr lang="es-ES" dirty="0"/>
              <a:t>pasar de la clase </a:t>
            </a:r>
            <a:r>
              <a:rPr lang="es-ES" dirty="0" err="1"/>
              <a:t>btn-group</a:t>
            </a:r>
            <a:r>
              <a:rPr lang="es-ES" dirty="0"/>
              <a:t> a </a:t>
            </a:r>
            <a:r>
              <a:rPr lang="es-ES" dirty="0" err="1"/>
              <a:t>btn</a:t>
            </a:r>
            <a:r>
              <a:rPr lang="es-ES" dirty="0"/>
              <a:t>-</a:t>
            </a:r>
            <a:r>
              <a:rPr lang="es-ES" dirty="0" err="1"/>
              <a:t>group</a:t>
            </a:r>
            <a:r>
              <a:rPr lang="es-ES" dirty="0"/>
              <a:t>-vertical</a:t>
            </a:r>
          </a:p>
        </p:txBody>
      </p:sp>
    </p:spTree>
    <p:extLst>
      <p:ext uri="{BB962C8B-B14F-4D97-AF65-F5344CB8AC3E}">
        <p14:creationId xmlns:p14="http://schemas.microsoft.com/office/powerpoint/2010/main" val="3302818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24080" cy="638174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Elementos de </a:t>
            </a:r>
            <a:r>
              <a:rPr lang="es-ES" dirty="0" smtClean="0"/>
              <a:t>navegación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246422" y="1422014"/>
            <a:ext cx="256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nav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nav-tabs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46422" y="2185740"/>
            <a:ext cx="254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nav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nav-pills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46422" y="2846769"/>
            <a:ext cx="3704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nav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nav-pills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nav-stacked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05" y="1275700"/>
            <a:ext cx="2562225" cy="647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05" y="2077745"/>
            <a:ext cx="2341286" cy="58532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46422" y="3525610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…. </a:t>
            </a:r>
            <a:r>
              <a:rPr lang="es-ES" dirty="0" err="1" smtClean="0">
                <a:solidFill>
                  <a:prstClr val="black"/>
                </a:solidFill>
              </a:rPr>
              <a:t>nav-justified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246422" y="4289257"/>
            <a:ext cx="2287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&lt;li </a:t>
            </a:r>
            <a:r>
              <a:rPr lang="es-ES" dirty="0" err="1">
                <a:solidFill>
                  <a:prstClr val="black"/>
                </a:solidFill>
              </a:rPr>
              <a:t>class</a:t>
            </a:r>
            <a:r>
              <a:rPr lang="es-ES" dirty="0">
                <a:solidFill>
                  <a:prstClr val="black"/>
                </a:solidFill>
              </a:rPr>
              <a:t>="</a:t>
            </a:r>
            <a:r>
              <a:rPr lang="es-ES" dirty="0" err="1">
                <a:solidFill>
                  <a:prstClr val="black"/>
                </a:solidFill>
              </a:rPr>
              <a:t>dropdown</a:t>
            </a:r>
            <a:r>
              <a:rPr lang="es-ES" dirty="0">
                <a:solidFill>
                  <a:prstClr val="black"/>
                </a:solidFill>
              </a:rPr>
              <a:t>"&gt;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756782" y="4289257"/>
            <a:ext cx="299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ítems del menú </a:t>
            </a:r>
            <a:r>
              <a:rPr lang="es-ES" dirty="0">
                <a:solidFill>
                  <a:prstClr val="black"/>
                </a:solidFill>
              </a:rPr>
              <a:t>desplegables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616105" y="3525610"/>
            <a:ext cx="317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ocupando todo el elemento </a:t>
            </a:r>
            <a:r>
              <a:rPr lang="es-ES" dirty="0" err="1" smtClean="0">
                <a:solidFill>
                  <a:prstClr val="black"/>
                </a:solidFill>
              </a:rPr>
              <a:t>nav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897217" y="2840757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en vertical</a:t>
            </a:r>
            <a:endParaRPr lang="es-ES" dirty="0">
              <a:solidFill>
                <a:prstClr val="black"/>
              </a:solidFill>
            </a:endParaRPr>
          </a:p>
        </p:txBody>
      </p:sp>
      <p:cxnSp>
        <p:nvCxnSpPr>
          <p:cNvPr id="14" name="Conector recto de flecha 13"/>
          <p:cNvCxnSpPr>
            <a:stCxn id="3" idx="3"/>
            <a:endCxn id="6" idx="1"/>
          </p:cNvCxnSpPr>
          <p:nvPr/>
        </p:nvCxnSpPr>
        <p:spPr>
          <a:xfrm flipV="1">
            <a:off x="3815908" y="1599550"/>
            <a:ext cx="800197" cy="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4" idx="3"/>
            <a:endCxn id="7" idx="1"/>
          </p:cNvCxnSpPr>
          <p:nvPr/>
        </p:nvCxnSpPr>
        <p:spPr>
          <a:xfrm>
            <a:off x="3791029" y="2370406"/>
            <a:ext cx="825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5" idx="3"/>
            <a:endCxn id="12" idx="1"/>
          </p:cNvCxnSpPr>
          <p:nvPr/>
        </p:nvCxnSpPr>
        <p:spPr>
          <a:xfrm flipV="1">
            <a:off x="4950962" y="3025423"/>
            <a:ext cx="946255" cy="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8" idx="3"/>
            <a:endCxn id="11" idx="1"/>
          </p:cNvCxnSpPr>
          <p:nvPr/>
        </p:nvCxnSpPr>
        <p:spPr>
          <a:xfrm>
            <a:off x="3066151" y="3710276"/>
            <a:ext cx="1549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9" idx="3"/>
            <a:endCxn id="10" idx="1"/>
          </p:cNvCxnSpPr>
          <p:nvPr/>
        </p:nvCxnSpPr>
        <p:spPr>
          <a:xfrm>
            <a:off x="3534421" y="4473923"/>
            <a:ext cx="1222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258" y="4968933"/>
            <a:ext cx="2470847" cy="1527831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32" y="5003571"/>
            <a:ext cx="2611212" cy="1493193"/>
          </a:xfrm>
          <a:prstGeom prst="rect">
            <a:avLst/>
          </a:prstGeom>
        </p:spPr>
      </p:pic>
      <p:pic>
        <p:nvPicPr>
          <p:cNvPr id="21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Ejemplos de elementos de navegación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8" y="1840972"/>
            <a:ext cx="6471301" cy="418145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27785" y="1371127"/>
            <a:ext cx="2607223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En todos los casos se aplican clases a la lista (</a:t>
            </a:r>
            <a:r>
              <a:rPr lang="es-ES" dirty="0" err="1"/>
              <a:t>ul</a:t>
            </a:r>
            <a:r>
              <a:rPr lang="es-ES" dirty="0"/>
              <a:t>) que da lugar al </a:t>
            </a:r>
            <a:r>
              <a:rPr lang="es-ES" dirty="0" err="1"/>
              <a:t>menu</a:t>
            </a:r>
            <a:r>
              <a:rPr lang="es-ES" dirty="0" smtClean="0"/>
              <a:t>; no </a:t>
            </a:r>
            <a:r>
              <a:rPr lang="es-ES" dirty="0"/>
              <a:t>se aplican clases en el contenedor de la lista, en este caso un </a:t>
            </a:r>
            <a:r>
              <a:rPr lang="es-ES" dirty="0" err="1"/>
              <a:t>nav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900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Barras de navegación</a:t>
            </a:r>
            <a:endParaRPr lang="es-ES" dirty="0"/>
          </a:p>
        </p:txBody>
      </p:sp>
      <p:pic>
        <p:nvPicPr>
          <p:cNvPr id="3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957858" y="1435795"/>
            <a:ext cx="69002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smtClean="0">
                <a:solidFill>
                  <a:prstClr val="black"/>
                </a:solidFill>
              </a:rPr>
              <a:t>La aplicación de la </a:t>
            </a:r>
            <a:r>
              <a:rPr lang="es-ES" dirty="0">
                <a:solidFill>
                  <a:prstClr val="black"/>
                </a:solidFill>
              </a:rPr>
              <a:t>clase </a:t>
            </a:r>
            <a:r>
              <a:rPr lang="es-ES" b="1" dirty="0" err="1">
                <a:solidFill>
                  <a:prstClr val="black"/>
                </a:solidFill>
              </a:rPr>
              <a:t>navbar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 al contenedor del menú, generalmente el </a:t>
            </a:r>
            <a:r>
              <a:rPr lang="es-ES" dirty="0" err="1" smtClean="0">
                <a:solidFill>
                  <a:prstClr val="black"/>
                </a:solidFill>
              </a:rPr>
              <a:t>nav</a:t>
            </a:r>
            <a:r>
              <a:rPr lang="es-ES" dirty="0" smtClean="0">
                <a:solidFill>
                  <a:prstClr val="black"/>
                </a:solidFill>
              </a:rPr>
              <a:t>, da lugar a una barra de navegación, en la que junto con menús, </a:t>
            </a:r>
            <a:r>
              <a:rPr lang="es-ES" dirty="0">
                <a:solidFill>
                  <a:prstClr val="black"/>
                </a:solidFill>
              </a:rPr>
              <a:t>con o sin </a:t>
            </a:r>
            <a:r>
              <a:rPr lang="es-ES" dirty="0" smtClean="0">
                <a:solidFill>
                  <a:prstClr val="black"/>
                </a:solidFill>
              </a:rPr>
              <a:t>elementos desplegables, puede también añadirse inputs de búsqueda </a:t>
            </a:r>
          </a:p>
          <a:p>
            <a:pPr defTabSz="457200"/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042745" y="2613578"/>
            <a:ext cx="46508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/>
              <a:t>nav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navbar</a:t>
            </a:r>
            <a:r>
              <a:rPr lang="es-ES" dirty="0"/>
              <a:t> </a:t>
            </a:r>
            <a:r>
              <a:rPr lang="es-ES" dirty="0" err="1"/>
              <a:t>navbar</a:t>
            </a:r>
            <a:r>
              <a:rPr lang="es-ES" dirty="0"/>
              <a:t>-default col-sm-12"&gt;</a:t>
            </a:r>
          </a:p>
          <a:p>
            <a:pPr lvl="1"/>
            <a:r>
              <a:rPr lang="es-ES" dirty="0" smtClean="0"/>
              <a:t>&lt;</a:t>
            </a:r>
            <a:r>
              <a:rPr lang="es-ES" dirty="0" err="1"/>
              <a:t>ul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nav</a:t>
            </a:r>
            <a:r>
              <a:rPr lang="es-ES" dirty="0"/>
              <a:t> </a:t>
            </a:r>
            <a:r>
              <a:rPr lang="es-ES" dirty="0" err="1"/>
              <a:t>nav-pills</a:t>
            </a:r>
            <a:r>
              <a:rPr lang="es-ES" dirty="0"/>
              <a:t>"&gt;</a:t>
            </a:r>
          </a:p>
          <a:p>
            <a:pPr lvl="2"/>
            <a:r>
              <a:rPr lang="es-ES" dirty="0" smtClean="0"/>
              <a:t>&lt;</a:t>
            </a:r>
            <a:r>
              <a:rPr lang="es-ES" dirty="0"/>
              <a:t>li&gt;&lt;a </a:t>
            </a:r>
            <a:r>
              <a:rPr lang="es-ES" dirty="0" err="1"/>
              <a:t>href</a:t>
            </a:r>
            <a:r>
              <a:rPr lang="es-ES" dirty="0"/>
              <a:t>="#"&gt;Inicio&lt;/a&gt;&lt;/li&gt;</a:t>
            </a:r>
          </a:p>
          <a:p>
            <a:pPr lvl="2"/>
            <a:r>
              <a:rPr lang="es-ES" dirty="0" smtClean="0"/>
              <a:t>&lt;</a:t>
            </a:r>
            <a:r>
              <a:rPr lang="es-ES" dirty="0"/>
              <a:t>li&gt;&lt;a </a:t>
            </a:r>
            <a:r>
              <a:rPr lang="es-ES" dirty="0" err="1"/>
              <a:t>href</a:t>
            </a:r>
            <a:r>
              <a:rPr lang="es-ES" dirty="0"/>
              <a:t>="#"&gt;Proyectos&lt;/a&gt;&lt;/li&gt;</a:t>
            </a:r>
          </a:p>
          <a:p>
            <a:pPr lvl="2"/>
            <a:r>
              <a:rPr lang="es-ES" dirty="0" smtClean="0"/>
              <a:t>&lt;</a:t>
            </a:r>
            <a:r>
              <a:rPr lang="es-ES" dirty="0"/>
              <a:t>li&gt;&lt;a </a:t>
            </a:r>
            <a:r>
              <a:rPr lang="es-ES" dirty="0" err="1"/>
              <a:t>href</a:t>
            </a:r>
            <a:r>
              <a:rPr lang="es-ES" dirty="0"/>
              <a:t>="#"&gt;Recursos&lt;/a&gt;&lt;/li&gt;</a:t>
            </a:r>
          </a:p>
          <a:p>
            <a:pPr lvl="2"/>
            <a:r>
              <a:rPr lang="es-ES" dirty="0" smtClean="0"/>
              <a:t>&lt;</a:t>
            </a:r>
            <a:r>
              <a:rPr lang="es-ES" dirty="0"/>
              <a:t>li&gt;&lt;a </a:t>
            </a:r>
            <a:r>
              <a:rPr lang="es-ES" dirty="0" err="1"/>
              <a:t>href</a:t>
            </a:r>
            <a:r>
              <a:rPr lang="es-ES" dirty="0"/>
              <a:t>="#"&gt;Acerca de&lt;/a&gt;&lt;/li&gt;</a:t>
            </a:r>
          </a:p>
          <a:p>
            <a:pPr lvl="2"/>
            <a:r>
              <a:rPr lang="es-ES" dirty="0" smtClean="0"/>
              <a:t>&lt;</a:t>
            </a:r>
            <a:r>
              <a:rPr lang="es-ES" dirty="0"/>
              <a:t>li&gt;&lt;a </a:t>
            </a:r>
            <a:r>
              <a:rPr lang="es-ES" dirty="0" err="1"/>
              <a:t>href</a:t>
            </a:r>
            <a:r>
              <a:rPr lang="es-ES" dirty="0"/>
              <a:t>="#"&gt;Contactar&lt;/a&gt;&lt;/li&gt;</a:t>
            </a:r>
          </a:p>
          <a:p>
            <a:pPr lvl="1"/>
            <a:r>
              <a:rPr lang="es-ES" dirty="0" smtClean="0"/>
              <a:t>&lt;/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r>
              <a:rPr lang="es-ES" dirty="0" smtClean="0"/>
              <a:t>&lt;/</a:t>
            </a:r>
            <a:r>
              <a:rPr lang="es-ES" dirty="0" err="1"/>
              <a:t>nav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6782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141405" cy="638174"/>
          </a:xfrm>
        </p:spPr>
        <p:txBody>
          <a:bodyPr/>
          <a:lstStyle/>
          <a:p>
            <a:r>
              <a:rPr lang="es-ES" dirty="0" smtClean="0"/>
              <a:t>Comportamiento responsivo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002290" y="2470045"/>
            <a:ext cx="5313418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 smtClean="0"/>
              <a:t>&lt;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button</a:t>
            </a:r>
            <a:r>
              <a:rPr lang="es-ES" dirty="0"/>
              <a:t>"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navbar-toggle</a:t>
            </a:r>
            <a:r>
              <a:rPr lang="es-ES" dirty="0"/>
              <a:t>" data-</a:t>
            </a:r>
            <a:r>
              <a:rPr lang="es-ES" dirty="0" err="1"/>
              <a:t>toggle</a:t>
            </a:r>
            <a:r>
              <a:rPr lang="es-ES" dirty="0"/>
              <a:t>="</a:t>
            </a:r>
            <a:r>
              <a:rPr lang="es-ES" dirty="0" err="1"/>
              <a:t>collapse</a:t>
            </a:r>
            <a:r>
              <a:rPr lang="es-ES" dirty="0"/>
              <a:t>" </a:t>
            </a:r>
            <a:r>
              <a:rPr lang="es-ES" dirty="0" smtClean="0"/>
              <a:t>data-target</a:t>
            </a:r>
            <a:r>
              <a:rPr lang="es-ES" dirty="0"/>
              <a:t>=".navbar-ex1-collapse"&gt;</a:t>
            </a:r>
          </a:p>
          <a:p>
            <a:pPr lvl="1"/>
            <a:r>
              <a:rPr lang="es-ES" dirty="0" smtClean="0"/>
              <a:t>&lt;</a:t>
            </a:r>
            <a:r>
              <a:rPr lang="es-ES" dirty="0" err="1"/>
              <a:t>span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="sr-</a:t>
            </a:r>
            <a:r>
              <a:rPr lang="es-ES" dirty="0" err="1"/>
              <a:t>only</a:t>
            </a:r>
            <a:r>
              <a:rPr lang="es-ES" dirty="0"/>
              <a:t>"&gt;</a:t>
            </a:r>
            <a:r>
              <a:rPr lang="es-ES" dirty="0" err="1"/>
              <a:t>Toggle</a:t>
            </a:r>
            <a:r>
              <a:rPr lang="es-ES" dirty="0"/>
              <a:t> </a:t>
            </a:r>
            <a:r>
              <a:rPr lang="es-ES" dirty="0" err="1"/>
              <a:t>navigation</a:t>
            </a:r>
            <a:r>
              <a:rPr lang="es-ES" dirty="0"/>
              <a:t>&lt;/</a:t>
            </a:r>
            <a:r>
              <a:rPr lang="es-ES" dirty="0" err="1"/>
              <a:t>span</a:t>
            </a:r>
            <a:r>
              <a:rPr lang="es-ES" dirty="0"/>
              <a:t>&gt;</a:t>
            </a:r>
          </a:p>
          <a:p>
            <a:pPr lvl="1"/>
            <a:r>
              <a:rPr lang="es-ES" dirty="0" smtClean="0"/>
              <a:t>&lt;</a:t>
            </a:r>
            <a:r>
              <a:rPr lang="es-ES" dirty="0" err="1"/>
              <a:t>span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icon</a:t>
            </a:r>
            <a:r>
              <a:rPr lang="es-ES" dirty="0"/>
              <a:t>-bar"&gt;&lt;/</a:t>
            </a:r>
            <a:r>
              <a:rPr lang="es-ES" dirty="0" err="1"/>
              <a:t>span</a:t>
            </a:r>
            <a:r>
              <a:rPr lang="es-ES" dirty="0"/>
              <a:t>&gt;</a:t>
            </a:r>
          </a:p>
          <a:p>
            <a:pPr lvl="1"/>
            <a:r>
              <a:rPr lang="es-ES" dirty="0" smtClean="0"/>
              <a:t>&lt;</a:t>
            </a:r>
            <a:r>
              <a:rPr lang="es-ES" dirty="0" err="1"/>
              <a:t>span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icon</a:t>
            </a:r>
            <a:r>
              <a:rPr lang="es-ES" dirty="0"/>
              <a:t>-bar"&gt;&lt;/</a:t>
            </a:r>
            <a:r>
              <a:rPr lang="es-ES" dirty="0" err="1"/>
              <a:t>span</a:t>
            </a:r>
            <a:r>
              <a:rPr lang="es-ES" dirty="0"/>
              <a:t>&gt;</a:t>
            </a:r>
          </a:p>
          <a:p>
            <a:pPr lvl="1"/>
            <a:r>
              <a:rPr lang="es-ES" dirty="0" smtClean="0"/>
              <a:t>&lt;</a:t>
            </a:r>
            <a:r>
              <a:rPr lang="es-ES" dirty="0" err="1"/>
              <a:t>span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icon</a:t>
            </a:r>
            <a:r>
              <a:rPr lang="es-ES" dirty="0"/>
              <a:t>-bar"&gt;&lt;/</a:t>
            </a:r>
            <a:r>
              <a:rPr lang="es-ES" dirty="0" err="1"/>
              <a:t>span</a:t>
            </a:r>
            <a:r>
              <a:rPr lang="es-ES" dirty="0"/>
              <a:t>&gt;</a:t>
            </a:r>
          </a:p>
          <a:p>
            <a:r>
              <a:rPr lang="es-ES" dirty="0" smtClean="0"/>
              <a:t>&lt;/</a:t>
            </a:r>
            <a:r>
              <a:rPr lang="es-ES" dirty="0" err="1"/>
              <a:t>button</a:t>
            </a:r>
            <a:r>
              <a:rPr lang="es-ES" dirty="0" smtClean="0"/>
              <a:t>&gt;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30609" y="2008228"/>
            <a:ext cx="2923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&lt;div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navbar-header</a:t>
            </a:r>
            <a:r>
              <a:rPr lang="es-ES" dirty="0"/>
              <a:t>"&gt;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30609" y="4819243"/>
            <a:ext cx="6944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&lt;div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collapse</a:t>
            </a:r>
            <a:r>
              <a:rPr lang="es-ES" dirty="0"/>
              <a:t> </a:t>
            </a:r>
            <a:r>
              <a:rPr lang="es-ES" dirty="0" err="1"/>
              <a:t>navbar-collapse</a:t>
            </a:r>
            <a:r>
              <a:rPr lang="es-ES" dirty="0"/>
              <a:t> navbar-ex1-collapse"&gt;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950372" y="5334060"/>
            <a:ext cx="281968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ul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nav</a:t>
            </a:r>
            <a:r>
              <a:rPr lang="es-ES" dirty="0"/>
              <a:t> </a:t>
            </a:r>
            <a:r>
              <a:rPr lang="es-ES" dirty="0" err="1"/>
              <a:t>navbar-nav</a:t>
            </a:r>
            <a:r>
              <a:rPr lang="es-ES" dirty="0" smtClean="0"/>
              <a:t>"&gt;</a:t>
            </a:r>
          </a:p>
          <a:p>
            <a:pPr lvl="1"/>
            <a:r>
              <a:rPr lang="es-ES" dirty="0" smtClean="0"/>
              <a:t>….</a:t>
            </a:r>
          </a:p>
          <a:p>
            <a:r>
              <a:rPr lang="es-ES" dirty="0" smtClean="0"/>
              <a:t>&lt;/</a:t>
            </a:r>
            <a:r>
              <a:rPr lang="es-ES" dirty="0" err="1" smtClean="0"/>
              <a:t>ul</a:t>
            </a:r>
            <a:r>
              <a:rPr lang="es-ES" dirty="0" smtClean="0"/>
              <a:t>&gt;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43507" y="1192468"/>
            <a:ext cx="507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el </a:t>
            </a:r>
            <a:r>
              <a:rPr lang="es-ES" dirty="0"/>
              <a:t>contenedor </a:t>
            </a:r>
            <a:r>
              <a:rPr lang="es-ES" dirty="0" err="1" smtClean="0"/>
              <a:t>nav</a:t>
            </a:r>
            <a:r>
              <a:rPr lang="es-ES" dirty="0" smtClean="0"/>
              <a:t> de la clase </a:t>
            </a:r>
            <a:r>
              <a:rPr lang="es-ES" dirty="0" err="1" smtClean="0"/>
              <a:t>navbar</a:t>
            </a:r>
            <a:r>
              <a:rPr lang="es-ES" dirty="0" smtClean="0"/>
              <a:t> </a:t>
            </a:r>
            <a:r>
              <a:rPr lang="es-ES" dirty="0" err="1" smtClean="0"/>
              <a:t>navbar</a:t>
            </a:r>
            <a:r>
              <a:rPr lang="es-ES" dirty="0" smtClean="0"/>
              <a:t>-default se diferencian a su vez dos contenedores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867104" y="2615378"/>
            <a:ext cx="172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elemento que aparecerá cuando se colapse la barra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2202327" y="5334060"/>
            <a:ext cx="216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menú habitual, aunque de la clase </a:t>
            </a:r>
            <a:r>
              <a:rPr lang="es-ES" dirty="0" err="1" smtClean="0"/>
              <a:t>nav</a:t>
            </a:r>
            <a:r>
              <a:rPr lang="es-ES" dirty="0" smtClean="0"/>
              <a:t> </a:t>
            </a:r>
            <a:r>
              <a:rPr lang="es-ES" dirty="0" err="1" smtClean="0"/>
              <a:t>navbar-nav</a:t>
            </a:r>
            <a:endParaRPr lang="es-ES" dirty="0"/>
          </a:p>
        </p:txBody>
      </p:sp>
      <p:pic>
        <p:nvPicPr>
          <p:cNvPr id="10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951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algn="r" defTabSz="762000">
              <a:lnSpc>
                <a:spcPct val="100000"/>
              </a:lnSpc>
              <a:spcBef>
                <a:spcPts val="0"/>
              </a:spcBef>
            </a:pPr>
            <a:r>
              <a:rPr lang="es-ES" sz="3600" b="1" i="1" dirty="0" smtClean="0">
                <a:solidFill>
                  <a:srgbClr val="04617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tantia"/>
                <a:cs typeface="+mn-cs"/>
              </a:rPr>
              <a:t>Ejemplos de barras de menú</a:t>
            </a:r>
            <a:endParaRPr lang="es-ES" sz="3600" b="1" i="1" dirty="0">
              <a:solidFill>
                <a:srgbClr val="04617B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tanti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1" y="1810434"/>
            <a:ext cx="6219825" cy="41243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85945" y="1560786"/>
            <a:ext cx="200222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En el tercero de los casos, se han incluido las clases necesarias para un comportamiento responsivo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9613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Otros componentes CSS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710448" y="3465513"/>
            <a:ext cx="27935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Imágenes </a:t>
            </a:r>
            <a:r>
              <a:rPr lang="es-ES" dirty="0">
                <a:solidFill>
                  <a:prstClr val="black"/>
                </a:solidFill>
              </a:rPr>
              <a:t>en miniatura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Mensajes de alerta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Barras de progreso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Objetos multimedia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Listas de elementos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Paneles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710448" y="1528069"/>
            <a:ext cx="36249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Grupos </a:t>
            </a:r>
            <a:r>
              <a:rPr lang="es-ES" dirty="0">
                <a:solidFill>
                  <a:prstClr val="black"/>
                </a:solidFill>
              </a:rPr>
              <a:t>de campos de formulario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Barras de navegación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Migas de pan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Paginación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Etiquetas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Indicadores (</a:t>
            </a:r>
            <a:r>
              <a:rPr lang="en-US" i="1" dirty="0" smtClean="0">
                <a:solidFill>
                  <a:prstClr val="black"/>
                </a:solidFill>
              </a:rPr>
              <a:t>Badges</a:t>
            </a:r>
            <a:r>
              <a:rPr lang="es-ES" dirty="0" smtClean="0">
                <a:solidFill>
                  <a:prstClr val="black"/>
                </a:solidFill>
              </a:rPr>
              <a:t>)</a:t>
            </a:r>
            <a:endParaRPr lang="es-ES" dirty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Encabezado de </a:t>
            </a:r>
            <a:r>
              <a:rPr lang="es-ES" dirty="0" smtClean="0">
                <a:solidFill>
                  <a:prstClr val="black"/>
                </a:solidFill>
              </a:rPr>
              <a:t>página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5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21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0335"/>
          </a:xfrm>
        </p:spPr>
        <p:txBody>
          <a:bodyPr/>
          <a:lstStyle/>
          <a:p>
            <a:pPr algn="ctr"/>
            <a:r>
              <a:rPr lang="en-US" dirty="0" smtClean="0"/>
              <a:t>Plugins</a:t>
            </a:r>
            <a:r>
              <a:rPr lang="es-ES" dirty="0" smtClean="0"/>
              <a:t> de  JavaScript</a:t>
            </a:r>
            <a:endParaRPr lang="es-ES" dirty="0"/>
          </a:p>
        </p:txBody>
      </p:sp>
      <p:grpSp>
        <p:nvGrpSpPr>
          <p:cNvPr id="9" name="Grupo 8"/>
          <p:cNvGrpSpPr/>
          <p:nvPr/>
        </p:nvGrpSpPr>
        <p:grpSpPr>
          <a:xfrm>
            <a:off x="2378783" y="1586559"/>
            <a:ext cx="4074404" cy="2473997"/>
            <a:chOff x="902408" y="1664050"/>
            <a:chExt cx="4179704" cy="257212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408" y="1664050"/>
              <a:ext cx="4179704" cy="2572126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498" y="2544467"/>
              <a:ext cx="3623523" cy="992430"/>
            </a:xfrm>
            <a:prstGeom prst="rect">
              <a:avLst/>
            </a:prstGeom>
          </p:spPr>
        </p:pic>
      </p:grpSp>
      <p:sp>
        <p:nvSpPr>
          <p:cNvPr id="6" name="Rectángulo 5"/>
          <p:cNvSpPr/>
          <p:nvPr/>
        </p:nvSpPr>
        <p:spPr>
          <a:xfrm>
            <a:off x="2592388" y="4361654"/>
            <a:ext cx="14620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JS </a:t>
            </a:r>
            <a:r>
              <a:rPr lang="es-ES" dirty="0" err="1"/>
              <a:t>Alert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Button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Carousel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Collapse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 smtClean="0"/>
              <a:t>Dropdown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973639" y="4361654"/>
            <a:ext cx="1476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JS Modal</a:t>
            </a:r>
          </a:p>
          <a:p>
            <a:r>
              <a:rPr lang="es-ES" dirty="0"/>
              <a:t>JS </a:t>
            </a:r>
            <a:r>
              <a:rPr lang="es-ES" dirty="0" err="1"/>
              <a:t>Popover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Scrollspy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Tab</a:t>
            </a:r>
            <a:endParaRPr lang="es-ES" dirty="0"/>
          </a:p>
          <a:p>
            <a:r>
              <a:rPr lang="es-ES" dirty="0"/>
              <a:t>JS </a:t>
            </a:r>
            <a:r>
              <a:rPr lang="es-ES" dirty="0" err="1"/>
              <a:t>Tooltip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0335"/>
          </a:xfrm>
        </p:spPr>
        <p:txBody>
          <a:bodyPr/>
          <a:lstStyle/>
          <a:p>
            <a:pPr algn="ctr"/>
            <a:r>
              <a:rPr lang="en-US" dirty="0" smtClean="0"/>
              <a:t>Plugins</a:t>
            </a:r>
            <a:r>
              <a:rPr lang="es-ES" dirty="0" smtClean="0"/>
              <a:t> de  JavaScript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789696" y="1514007"/>
            <a:ext cx="587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 un único fichero .</a:t>
            </a:r>
            <a:r>
              <a:rPr lang="es-ES" noProof="1" smtClean="0"/>
              <a:t>js </a:t>
            </a:r>
            <a:r>
              <a:rPr lang="es-ES" dirty="0" smtClean="0"/>
              <a:t>(incluido en Bootstrap)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cada uno de ellos por separado (pueden existir dependencias entre algunos: se pueden detectar utilizando </a:t>
            </a:r>
            <a:r>
              <a:rPr lang="en-US" i="1" dirty="0" smtClean="0"/>
              <a:t>Bower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8664" y="1720334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Disponibles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58664" y="3301139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Incorporan un doble sistema de acceso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719262" y="3806684"/>
            <a:ext cx="5577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como API estándar en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como conjunto de atributos personalizados de HTML, del tipo data-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70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0335"/>
          </a:xfrm>
        </p:spPr>
        <p:txBody>
          <a:bodyPr/>
          <a:lstStyle/>
          <a:p>
            <a:pPr algn="ctr"/>
            <a:r>
              <a:rPr lang="en-US" dirty="0" smtClean="0"/>
              <a:t>Plugins</a:t>
            </a:r>
            <a:r>
              <a:rPr lang="es-ES" dirty="0" smtClean="0"/>
              <a:t> de  JavaScript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78922" y="1442623"/>
            <a:ext cx="4254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Modal: </a:t>
            </a:r>
            <a:r>
              <a:rPr lang="es-ES" dirty="0"/>
              <a:t>Ventanas de </a:t>
            </a:r>
            <a:r>
              <a:rPr lang="es-ES" dirty="0" smtClean="0"/>
              <a:t>dialogo emergentes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2178922" y="1895710"/>
            <a:ext cx="3479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Dropdown</a:t>
            </a:r>
            <a:r>
              <a:rPr lang="es-ES" dirty="0" smtClean="0"/>
              <a:t>: menús desplegables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2178922" y="2348797"/>
            <a:ext cx="37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Scrollspy</a:t>
            </a:r>
            <a:r>
              <a:rPr lang="es-ES" dirty="0" smtClean="0"/>
              <a:t>: menús sensibles al </a:t>
            </a:r>
            <a:r>
              <a:rPr lang="en-US" i="1" dirty="0" smtClean="0"/>
              <a:t>scroll</a:t>
            </a:r>
            <a:endParaRPr lang="en-US" i="1" dirty="0"/>
          </a:p>
        </p:txBody>
      </p:sp>
      <p:sp>
        <p:nvSpPr>
          <p:cNvPr id="12" name="Rectángulo 11"/>
          <p:cNvSpPr/>
          <p:nvPr/>
        </p:nvSpPr>
        <p:spPr>
          <a:xfrm>
            <a:off x="2178922" y="2801884"/>
            <a:ext cx="2897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Tab</a:t>
            </a:r>
            <a:r>
              <a:rPr lang="es-ES" dirty="0" smtClean="0"/>
              <a:t>: sistemas de pestañas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178922" y="3254971"/>
            <a:ext cx="517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Tooltip</a:t>
            </a:r>
            <a:r>
              <a:rPr lang="es-ES" dirty="0" smtClean="0"/>
              <a:t>: mensajes de ayuda , estilo globos de texto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2178922" y="3708058"/>
            <a:ext cx="53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Popover</a:t>
            </a:r>
            <a:r>
              <a:rPr lang="es-ES" dirty="0" smtClean="0"/>
              <a:t>: contenidos superpuestos, al estilo del iPad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2178922" y="4161145"/>
            <a:ext cx="5196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Alert</a:t>
            </a:r>
            <a:r>
              <a:rPr lang="es-ES" dirty="0" smtClean="0"/>
              <a:t>: mensajes de alerta que pueden ser cerrados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2178922" y="4614232"/>
            <a:ext cx="501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Button</a:t>
            </a:r>
            <a:r>
              <a:rPr lang="es-ES" dirty="0" smtClean="0"/>
              <a:t>: botones con funcionalidades adicionales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2178922" y="5067319"/>
            <a:ext cx="520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Collapse</a:t>
            </a:r>
            <a:r>
              <a:rPr lang="es-ES" dirty="0" smtClean="0"/>
              <a:t>: textos que pueden mostrarse u ocultarse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2178922" y="5520406"/>
            <a:ext cx="358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Carousel</a:t>
            </a:r>
            <a:r>
              <a:rPr lang="es-ES" dirty="0" smtClean="0"/>
              <a:t>: carruseles de imágenes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2178922" y="5973493"/>
            <a:ext cx="531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Affix</a:t>
            </a:r>
            <a:r>
              <a:rPr lang="es-ES" dirty="0" smtClean="0"/>
              <a:t>: sistema para activar/desactivar la posición fija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7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092950" cy="638174"/>
          </a:xfrm>
        </p:spPr>
        <p:txBody>
          <a:bodyPr/>
          <a:lstStyle/>
          <a:p>
            <a:pPr algn="ctr"/>
            <a:r>
              <a:rPr lang="es-ES" dirty="0" smtClean="0"/>
              <a:t>“Instalación”: CDN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09624" y="1228779"/>
            <a:ext cx="7487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>
                <a:solidFill>
                  <a:prstClr val="black"/>
                </a:solidFill>
              </a:rPr>
              <a:t>Bootstrap </a:t>
            </a:r>
            <a:r>
              <a:rPr lang="es-ES" b="1" dirty="0" smtClean="0">
                <a:solidFill>
                  <a:prstClr val="black"/>
                </a:solidFill>
              </a:rPr>
              <a:t>CDN </a:t>
            </a:r>
            <a:r>
              <a:rPr lang="es-ES" dirty="0"/>
              <a:t>(</a:t>
            </a:r>
            <a:r>
              <a:rPr lang="en-US" i="1" dirty="0"/>
              <a:t>Content Delivery Network</a:t>
            </a:r>
            <a:r>
              <a:rPr lang="es-ES" dirty="0" smtClean="0"/>
              <a:t>)</a:t>
            </a:r>
            <a:endParaRPr lang="es-ES" b="1" dirty="0">
              <a:solidFill>
                <a:prstClr val="black"/>
              </a:solidFill>
            </a:endParaRP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La red de distribución de contenidos </a:t>
            </a:r>
            <a:r>
              <a:rPr lang="es-ES" noProof="1" smtClean="0">
                <a:solidFill>
                  <a:prstClr val="black"/>
                </a:solidFill>
              </a:rPr>
              <a:t>MaxCDN</a:t>
            </a:r>
            <a:r>
              <a:rPr lang="es-ES" dirty="0" smtClean="0">
                <a:solidFill>
                  <a:prstClr val="black"/>
                </a:solidFill>
              </a:rPr>
              <a:t>  proporciona soporte a Bootstrap, permitiendo enlazar directamente con los ficheros CSS y JavaScript.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28650" y="2593487"/>
            <a:ext cx="81597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&lt;!-- </a:t>
            </a:r>
            <a:r>
              <a:rPr lang="en-US" sz="1600" dirty="0"/>
              <a:t>Latest compiled and minified CSS --&gt;</a:t>
            </a:r>
          </a:p>
          <a:p>
            <a:r>
              <a:rPr lang="en-US" sz="1600" dirty="0"/>
              <a:t>&lt;link </a:t>
            </a:r>
            <a:r>
              <a:rPr lang="en-US" sz="1600" dirty="0" err="1"/>
              <a:t>rel</a:t>
            </a:r>
            <a:r>
              <a:rPr lang="en-US" sz="1600" dirty="0"/>
              <a:t>="stylesheet" </a:t>
            </a:r>
            <a:r>
              <a:rPr lang="en-US" sz="1600" dirty="0" err="1" smtClean="0"/>
              <a:t>href</a:t>
            </a:r>
            <a:r>
              <a:rPr lang="en-US" sz="1600" dirty="0"/>
              <a:t>="https://maxcdn.bootstrapcdn.com/bootstrap/3.3.1/</a:t>
            </a:r>
            <a:r>
              <a:rPr lang="en-US" sz="1600" dirty="0" err="1"/>
              <a:t>css</a:t>
            </a:r>
            <a:r>
              <a:rPr lang="en-US" sz="1600" dirty="0"/>
              <a:t>/bootstrap.min.css"&gt;</a:t>
            </a:r>
          </a:p>
          <a:p>
            <a:r>
              <a:rPr lang="en-US" sz="1600" dirty="0" smtClean="0"/>
              <a:t>&lt;!-- </a:t>
            </a:r>
            <a:r>
              <a:rPr lang="en-US" sz="1600" dirty="0"/>
              <a:t>Optional theme --&gt;</a:t>
            </a:r>
          </a:p>
          <a:p>
            <a:r>
              <a:rPr lang="en-US" sz="1600" dirty="0"/>
              <a:t>&lt;link </a:t>
            </a:r>
            <a:r>
              <a:rPr lang="en-US" sz="1600" dirty="0" err="1"/>
              <a:t>rel</a:t>
            </a:r>
            <a:r>
              <a:rPr lang="en-US" sz="1600" dirty="0"/>
              <a:t>="stylesheet" </a:t>
            </a:r>
            <a:r>
              <a:rPr lang="en-US" sz="1600" dirty="0" err="1"/>
              <a:t>href</a:t>
            </a:r>
            <a:r>
              <a:rPr lang="en-US" sz="1600" dirty="0"/>
              <a:t>="https://maxcdn.bootstrapcdn.com/bootstrap/3.3.1/</a:t>
            </a:r>
            <a:r>
              <a:rPr lang="en-US" sz="1600" dirty="0" err="1"/>
              <a:t>css</a:t>
            </a:r>
            <a:r>
              <a:rPr lang="en-US" sz="1600" dirty="0"/>
              <a:t>/bootstrap-theme.min.css"&gt;</a:t>
            </a:r>
          </a:p>
          <a:p>
            <a:endParaRPr lang="en-US" sz="1600" dirty="0" smtClean="0"/>
          </a:p>
          <a:p>
            <a:r>
              <a:rPr lang="en-US" sz="1600" dirty="0"/>
              <a:t>&lt;!– Dependencies: JQuery --&gt;</a:t>
            </a:r>
          </a:p>
          <a:p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="//code.jquery.com/jquery-1.11.3.min.js"&gt;&lt;/script&gt;</a:t>
            </a:r>
          </a:p>
          <a:p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="//code.jquery.com/jquery-migrate-1.2.1.min.js"&gt;&lt;/script&gt;</a:t>
            </a:r>
          </a:p>
          <a:p>
            <a:r>
              <a:rPr lang="en-US" sz="1600" dirty="0" smtClean="0"/>
              <a:t>&lt;!-- </a:t>
            </a:r>
            <a:r>
              <a:rPr lang="en-US" sz="1600" dirty="0"/>
              <a:t>Latest compiled and minified JavaScript --&gt;</a:t>
            </a:r>
          </a:p>
          <a:p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="https://maxcdn.bootstrapcdn.com/bootstrap/3.3.1/</a:t>
            </a:r>
            <a:r>
              <a:rPr lang="en-US" sz="1600" dirty="0" err="1"/>
              <a:t>js</a:t>
            </a:r>
            <a:r>
              <a:rPr lang="en-US" sz="1600" dirty="0"/>
              <a:t>/bootstrap.min.js"&gt;&lt;/script&gt;</a:t>
            </a:r>
          </a:p>
        </p:txBody>
      </p:sp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229476" cy="708165"/>
          </a:xfrm>
        </p:spPr>
        <p:txBody>
          <a:bodyPr/>
          <a:lstStyle/>
          <a:p>
            <a:pPr algn="ctr"/>
            <a:r>
              <a:rPr lang="es-ES" dirty="0" smtClean="0"/>
              <a:t>Modal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705598" y="975798"/>
            <a:ext cx="3298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Ventanas </a:t>
            </a:r>
            <a:r>
              <a:rPr lang="es-ES" dirty="0"/>
              <a:t>de </a:t>
            </a:r>
            <a:r>
              <a:rPr lang="es-ES" dirty="0" smtClean="0"/>
              <a:t>dialogo emergentes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8209"/>
            <a:ext cx="5494914" cy="35346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574" y="2752094"/>
            <a:ext cx="5494914" cy="3552420"/>
          </a:xfrm>
          <a:prstGeom prst="rect">
            <a:avLst/>
          </a:prstGeom>
        </p:spPr>
      </p:pic>
      <p:sp>
        <p:nvSpPr>
          <p:cNvPr id="6" name="Flecha curvada hacia abajo 5"/>
          <p:cNvSpPr/>
          <p:nvPr/>
        </p:nvSpPr>
        <p:spPr>
          <a:xfrm rot="2880543">
            <a:off x="6201931" y="1961917"/>
            <a:ext cx="1100380" cy="7009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795338"/>
          </a:xfrm>
        </p:spPr>
        <p:txBody>
          <a:bodyPr/>
          <a:lstStyle/>
          <a:p>
            <a:pPr algn="ctr"/>
            <a:r>
              <a:rPr lang="en-US" dirty="0" smtClean="0"/>
              <a:t>Tab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3310298" y="975798"/>
            <a:ext cx="2179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Sistemas de pestañas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10" y="1638590"/>
            <a:ext cx="5346673" cy="41077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746" y="2428325"/>
            <a:ext cx="5397154" cy="4077412"/>
          </a:xfrm>
          <a:prstGeom prst="rect">
            <a:avLst/>
          </a:prstGeom>
        </p:spPr>
      </p:pic>
      <p:sp>
        <p:nvSpPr>
          <p:cNvPr id="20" name="Flecha curvada hacia abajo 19"/>
          <p:cNvSpPr/>
          <p:nvPr/>
        </p:nvSpPr>
        <p:spPr>
          <a:xfrm rot="2880543">
            <a:off x="5938459" y="1931525"/>
            <a:ext cx="1100380" cy="7009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73260"/>
          </a:xfrm>
        </p:spPr>
        <p:txBody>
          <a:bodyPr/>
          <a:lstStyle/>
          <a:p>
            <a:pPr algn="ctr"/>
            <a:r>
              <a:rPr lang="en-US" dirty="0" smtClean="0"/>
              <a:t>Carousel</a:t>
            </a:r>
            <a:endParaRPr lang="es-ES" dirty="0"/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3041136" y="914760"/>
            <a:ext cx="2404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Carruseles de imágenes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60" y="1456841"/>
            <a:ext cx="4666019" cy="44578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828" y="2148158"/>
            <a:ext cx="4666035" cy="4448478"/>
          </a:xfrm>
          <a:prstGeom prst="rect">
            <a:avLst/>
          </a:prstGeom>
        </p:spPr>
      </p:pic>
      <p:sp>
        <p:nvSpPr>
          <p:cNvPr id="20" name="Flecha curvada hacia abajo 19"/>
          <p:cNvSpPr/>
          <p:nvPr/>
        </p:nvSpPr>
        <p:spPr>
          <a:xfrm rot="2880543">
            <a:off x="5271718" y="1504071"/>
            <a:ext cx="1100380" cy="7009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8818"/>
          </a:xfrm>
        </p:spPr>
        <p:txBody>
          <a:bodyPr/>
          <a:lstStyle/>
          <a:p>
            <a:pPr algn="ctr"/>
            <a:r>
              <a:rPr lang="es-ES" dirty="0" smtClean="0"/>
              <a:t>UI: Widgets</a:t>
            </a:r>
            <a:endParaRPr lang="es-ES" dirty="0"/>
          </a:p>
        </p:txBody>
      </p:sp>
      <p:pic>
        <p:nvPicPr>
          <p:cNvPr id="3" name="Picture 2" descr="http://2.bp.blogspot.com/-pO4u2wwedpU/UQdifChEhJI/AAAAAAAAXCY/k1eGH0FTpY8/s200/jquery-logo-150x15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79" y="346455"/>
            <a:ext cx="791333" cy="7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860743" y="1923428"/>
            <a:ext cx="2283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https://jqueryui.com</a:t>
            </a:r>
            <a:r>
              <a:rPr lang="es-ES" dirty="0" smtClean="0">
                <a:hlinkClick r:id="rId3"/>
              </a:rPr>
              <a:t>/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471" y="1517544"/>
            <a:ext cx="2847975" cy="11811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504706" y="3408127"/>
            <a:ext cx="1955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Acordion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Autocomplete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Datepicker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Menu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42422" y="3408127"/>
            <a:ext cx="17203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Progressbar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SelectMenu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Spinner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Tooltip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75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Bootstrap compilado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229699" y="2613079"/>
            <a:ext cx="2652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Después de descomprimir </a:t>
            </a:r>
            <a:r>
              <a:rPr lang="es-ES" dirty="0" smtClean="0">
                <a:solidFill>
                  <a:prstClr val="black"/>
                </a:solidFill>
              </a:rPr>
              <a:t>la </a:t>
            </a:r>
            <a:r>
              <a:rPr lang="es-ES" dirty="0">
                <a:solidFill>
                  <a:prstClr val="black"/>
                </a:solidFill>
              </a:rPr>
              <a:t>versión compilada de </a:t>
            </a:r>
            <a:r>
              <a:rPr lang="es-ES" dirty="0" smtClean="0">
                <a:solidFill>
                  <a:prstClr val="black"/>
                </a:solidFill>
              </a:rPr>
              <a:t>Bootstrap incluye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428849" y="2377805"/>
            <a:ext cx="40865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dirty="0" err="1">
                <a:solidFill>
                  <a:prstClr val="black"/>
                </a:solidFill>
              </a:rPr>
              <a:t>bootstrap</a:t>
            </a:r>
            <a:r>
              <a:rPr lang="es-ES" dirty="0">
                <a:solidFill>
                  <a:prstClr val="black"/>
                </a:solidFill>
              </a:rPr>
              <a:t>/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├── </a:t>
            </a:r>
            <a:r>
              <a:rPr lang="es-ES" dirty="0" err="1">
                <a:solidFill>
                  <a:prstClr val="black"/>
                </a:solidFill>
              </a:rPr>
              <a:t>css</a:t>
            </a:r>
            <a:r>
              <a:rPr lang="es-ES" dirty="0">
                <a:solidFill>
                  <a:prstClr val="black"/>
                </a:solidFill>
              </a:rPr>
              <a:t>/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├── bootstrap.css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├── bootstrap.min.css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├── bootstrap-theme.css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└── bootstrap-theme.min.css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├── </a:t>
            </a:r>
            <a:r>
              <a:rPr lang="es-ES" dirty="0" err="1">
                <a:solidFill>
                  <a:prstClr val="black"/>
                </a:solidFill>
              </a:rPr>
              <a:t>js</a:t>
            </a:r>
            <a:r>
              <a:rPr lang="es-ES" dirty="0">
                <a:solidFill>
                  <a:prstClr val="black"/>
                </a:solidFill>
              </a:rPr>
              <a:t>/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├── bootstrap.js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│   └── bootstrap.min.js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└── </a:t>
            </a:r>
            <a:r>
              <a:rPr lang="es-ES" dirty="0" err="1">
                <a:solidFill>
                  <a:prstClr val="black"/>
                </a:solidFill>
              </a:rPr>
              <a:t>fonts</a:t>
            </a:r>
            <a:r>
              <a:rPr lang="es-ES" dirty="0">
                <a:solidFill>
                  <a:prstClr val="black"/>
                </a:solidFill>
              </a:rPr>
              <a:t>/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   ├── </a:t>
            </a:r>
            <a:r>
              <a:rPr lang="es-ES" dirty="0" err="1">
                <a:solidFill>
                  <a:prstClr val="black"/>
                </a:solidFill>
              </a:rPr>
              <a:t>glyphicons-halflings-regular.eot</a:t>
            </a:r>
            <a:endParaRPr lang="es-ES" dirty="0">
              <a:solidFill>
                <a:prstClr val="black"/>
              </a:solidFill>
            </a:endParaRP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   ├── </a:t>
            </a:r>
            <a:r>
              <a:rPr lang="es-ES" dirty="0" err="1">
                <a:solidFill>
                  <a:prstClr val="black"/>
                </a:solidFill>
              </a:rPr>
              <a:t>glyphicons-halflings-regular.svg</a:t>
            </a:r>
            <a:endParaRPr lang="es-ES" dirty="0">
              <a:solidFill>
                <a:prstClr val="black"/>
              </a:solidFill>
            </a:endParaRP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   ├── glyphicons-halflings-regular.ttf</a:t>
            </a:r>
          </a:p>
          <a:p>
            <a:pPr defTabSz="457200"/>
            <a:r>
              <a:rPr lang="es-ES" dirty="0">
                <a:solidFill>
                  <a:prstClr val="black"/>
                </a:solidFill>
              </a:rPr>
              <a:t>    └── </a:t>
            </a:r>
            <a:r>
              <a:rPr lang="es-ES" dirty="0" err="1">
                <a:solidFill>
                  <a:prstClr val="black"/>
                </a:solidFill>
              </a:rPr>
              <a:t>glyphicons-halflings-regular.woff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687858" y="4105952"/>
            <a:ext cx="1180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prstClr val="black"/>
                </a:solidFill>
              </a:rPr>
              <a:t>css</a:t>
            </a:r>
            <a:endParaRPr lang="es-ES" dirty="0" smtClean="0">
              <a:solidFill>
                <a:prstClr val="black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JS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prstClr val="black"/>
                </a:solidFill>
              </a:rPr>
              <a:t>fuentes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16797" y="5264556"/>
            <a:ext cx="247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</a:rPr>
              <a:t>los plugins JavaScript de Bootstrap requieren la librería </a:t>
            </a:r>
            <a:r>
              <a:rPr lang="es-ES" dirty="0" err="1">
                <a:solidFill>
                  <a:prstClr val="black"/>
                </a:solidFill>
              </a:rPr>
              <a:t>jQuery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smtClean="0">
                <a:solidFill>
                  <a:prstClr val="black"/>
                </a:solidFill>
              </a:rPr>
              <a:t>instalada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6924" y="1130697"/>
            <a:ext cx="6810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ES" b="1" dirty="0" smtClean="0">
                <a:solidFill>
                  <a:prstClr val="black"/>
                </a:solidFill>
              </a:rPr>
              <a:t>Descarga de Bootstrap</a:t>
            </a:r>
            <a:r>
              <a:rPr lang="es-ES" dirty="0" smtClean="0">
                <a:solidFill>
                  <a:prstClr val="black"/>
                </a:solidFill>
              </a:rPr>
              <a:t>.</a:t>
            </a:r>
          </a:p>
          <a:p>
            <a:pPr defTabSz="457200"/>
            <a:r>
              <a:rPr lang="es-ES" dirty="0" smtClean="0">
                <a:solidFill>
                  <a:prstClr val="black"/>
                </a:solidFill>
              </a:rPr>
              <a:t>Se pueden obtener los ficheros CSS, JavaScript, y fuentes en sus versiones compiladas, tanto “normales” como minimizadas.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8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332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Variaciones de Bootstrap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3" y="1536700"/>
            <a:ext cx="6854855" cy="483390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59" y="5086386"/>
            <a:ext cx="24642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457200"/>
            <a:r>
              <a:rPr lang="es-ES" dirty="0">
                <a:solidFill>
                  <a:prstClr val="black"/>
                </a:solidFill>
                <a:hlinkClick r:id="rId3"/>
              </a:rPr>
              <a:t>http://bootswatch.com</a:t>
            </a:r>
            <a:r>
              <a:rPr lang="es-ES" dirty="0" smtClean="0">
                <a:solidFill>
                  <a:prstClr val="black"/>
                </a:solidFill>
                <a:hlinkClick r:id="rId3"/>
              </a:rPr>
              <a:t>/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5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229476" cy="638174"/>
          </a:xfrm>
        </p:spPr>
        <p:txBody>
          <a:bodyPr/>
          <a:lstStyle/>
          <a:p>
            <a:pPr algn="ctr"/>
            <a:r>
              <a:rPr lang="es-ES" dirty="0" smtClean="0"/>
              <a:t>Bootstrap "a medida"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828675" y="1443808"/>
            <a:ext cx="7195044" cy="2874192"/>
            <a:chOff x="628650" y="1240608"/>
            <a:chExt cx="7595094" cy="314866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240608"/>
              <a:ext cx="7595094" cy="314866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sp>
          <p:nvSpPr>
            <p:cNvPr id="4" name="Rectángulo redondeado 3"/>
            <p:cNvSpPr/>
            <p:nvPr/>
          </p:nvSpPr>
          <p:spPr>
            <a:xfrm>
              <a:off x="4426197" y="1608908"/>
              <a:ext cx="812800" cy="355600"/>
            </a:xfrm>
            <a:prstGeom prst="roundRect">
              <a:avLst/>
            </a:prstGeom>
            <a:noFill/>
            <a:ln w="38100">
              <a:solidFill>
                <a:srgbClr val="80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87" y="2319174"/>
            <a:ext cx="3909863" cy="393223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CuadroTexto 5"/>
          <p:cNvSpPr txBox="1"/>
          <p:nvPr/>
        </p:nvSpPr>
        <p:spPr>
          <a:xfrm>
            <a:off x="1128810" y="4505830"/>
            <a:ext cx="3297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Gracias a su diseño modular basado en </a:t>
            </a:r>
            <a:r>
              <a:rPr lang="es-ES" b="1" noProof="1" smtClean="0"/>
              <a:t>Less</a:t>
            </a:r>
            <a:r>
              <a:rPr lang="es-ES" dirty="0" smtClean="0"/>
              <a:t>, es posible crear una versión de Bootstrap completamente a medida</a:t>
            </a:r>
            <a:endParaRPr lang="es-ES" dirty="0"/>
          </a:p>
        </p:txBody>
      </p:sp>
      <p:pic>
        <p:nvPicPr>
          <p:cNvPr id="7" name="Picture 2" descr="http://www.ejccomunicaciones.com/upload/portfolio/port4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6" y="20796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67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45576</TotalTime>
  <Words>3662</Words>
  <Application>Microsoft Office PowerPoint</Application>
  <PresentationFormat>Presentación en pantalla (4:3)</PresentationFormat>
  <Paragraphs>547</Paragraphs>
  <Slides>63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63</vt:i4>
      </vt:variant>
    </vt:vector>
  </HeadingPairs>
  <TitlesOfParts>
    <vt:vector size="70" baseType="lpstr">
      <vt:lpstr>Helvetica Neue</vt:lpstr>
      <vt:lpstr>Arial</vt:lpstr>
      <vt:lpstr>Calibri</vt:lpstr>
      <vt:lpstr>Constantia</vt:lpstr>
      <vt:lpstr>Garamond</vt:lpstr>
      <vt:lpstr>Orgánico</vt:lpstr>
      <vt:lpstr>1_Tema de Office</vt:lpstr>
      <vt:lpstr>Aspectos técnicos del diseño Web</vt:lpstr>
      <vt:lpstr>Bootstrap</vt:lpstr>
      <vt:lpstr>Bootstrap</vt:lpstr>
      <vt:lpstr>Bootstrap: Definición / ventajas</vt:lpstr>
      <vt:lpstr>“Instalación”</vt:lpstr>
      <vt:lpstr>“Instalación”: CDN</vt:lpstr>
      <vt:lpstr>Bootstrap compilado</vt:lpstr>
      <vt:lpstr>Variaciones de Bootstrap</vt:lpstr>
      <vt:lpstr>Bootstrap "a medida"</vt:lpstr>
      <vt:lpstr>Mas información</vt:lpstr>
      <vt:lpstr>Bootstrap en la fase de diseño (1)</vt:lpstr>
      <vt:lpstr>Bootstrap en la fase de diseño (2)</vt:lpstr>
      <vt:lpstr>Bootstrap en la fase de diseño (3)</vt:lpstr>
      <vt:lpstr>Responsividad</vt:lpstr>
      <vt:lpstr>Rejilla CSS en Bootstrap</vt:lpstr>
      <vt:lpstr>Ejemplo: contenedor y filas</vt:lpstr>
      <vt:lpstr>Ejemplo: columnas en Bootstrap</vt:lpstr>
      <vt:lpstr>Maquetación fluida de elementos</vt:lpstr>
      <vt:lpstr>Mediaqueries en Bootstrap (1)</vt:lpstr>
      <vt:lpstr>Mediaqueries en Bootstrap (1)</vt:lpstr>
      <vt:lpstr>Maquetación: Otras clases CSS (1)</vt:lpstr>
      <vt:lpstr>Maquetación: Otras clases CSS (2)</vt:lpstr>
      <vt:lpstr>Maquetación: Otras clases CSS (3)</vt:lpstr>
      <vt:lpstr>Ejemplo: pull y push</vt:lpstr>
      <vt:lpstr>Clases auxiliares </vt:lpstr>
      <vt:lpstr>Ejemplo: Maquetación y mediaqueries</vt:lpstr>
      <vt:lpstr>Etiquetas HTML: Estilos (1)</vt:lpstr>
      <vt:lpstr>Etiquetas HTML: Estilos (2)</vt:lpstr>
      <vt:lpstr>Clases Contextuales</vt:lpstr>
      <vt:lpstr>Tablas</vt:lpstr>
      <vt:lpstr>Tablas "responsive"</vt:lpstr>
      <vt:lpstr>Ejemplo de tabla "responsiva"</vt:lpstr>
      <vt:lpstr>Imágenes</vt:lpstr>
      <vt:lpstr>Botones</vt:lpstr>
      <vt:lpstr>Controles de Formularios (1)</vt:lpstr>
      <vt:lpstr>Controles de formularios (2)</vt:lpstr>
      <vt:lpstr>Formulario "vertical"</vt:lpstr>
      <vt:lpstr>Ejemplo</vt:lpstr>
      <vt:lpstr>Formularios y rejilla</vt:lpstr>
      <vt:lpstr>Formularios "en línea"</vt:lpstr>
      <vt:lpstr>Formularios "horizontales"</vt:lpstr>
      <vt:lpstr>Formularios "horizontales": Ejemplos</vt:lpstr>
      <vt:lpstr>Utilidades CSS</vt:lpstr>
      <vt:lpstr>Componentes CSS</vt:lpstr>
      <vt:lpstr>Jumbotron y well</vt:lpstr>
      <vt:lpstr>Iconos (Glyphicons)</vt:lpstr>
      <vt:lpstr>Desplegables (Dropdown)</vt:lpstr>
      <vt:lpstr>Ejemplos de botón desplegable</vt:lpstr>
      <vt:lpstr>Grupos de botones</vt:lpstr>
      <vt:lpstr>Ejemplos de grupos de botones</vt:lpstr>
      <vt:lpstr>Elementos de navegación</vt:lpstr>
      <vt:lpstr>Ejemplos de elementos de navegación</vt:lpstr>
      <vt:lpstr>Barras de navegación</vt:lpstr>
      <vt:lpstr>Comportamiento responsivo</vt:lpstr>
      <vt:lpstr>Ejemplos de barras de menú</vt:lpstr>
      <vt:lpstr>Otros componentes CSS</vt:lpstr>
      <vt:lpstr>Plugins de  JavaScript</vt:lpstr>
      <vt:lpstr>Plugins de  JavaScript</vt:lpstr>
      <vt:lpstr>Plugins de  JavaScript</vt:lpstr>
      <vt:lpstr>Modal</vt:lpstr>
      <vt:lpstr>Tab</vt:lpstr>
      <vt:lpstr>Carousel</vt:lpstr>
      <vt:lpstr>UI: Widgets</vt:lpstr>
    </vt:vector>
  </TitlesOfParts>
  <Company>Boracay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Cerezo</dc:creator>
  <cp:lastModifiedBy>Alejandro Cerezo</cp:lastModifiedBy>
  <cp:revision>1750</cp:revision>
  <dcterms:created xsi:type="dcterms:W3CDTF">2013-06-21T18:00:45Z</dcterms:created>
  <dcterms:modified xsi:type="dcterms:W3CDTF">2015-11-22T22:20:50Z</dcterms:modified>
</cp:coreProperties>
</file>